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Alexandria"/>
      <p:regular r:id="rId25"/>
    </p:embeddedFont>
    <p:embeddedFont>
      <p:font typeface="Alexandria"/>
      <p:regular r:id="rId26"/>
    </p:embeddedFont>
    <p:embeddedFont>
      <p:font typeface="Nobile"/>
      <p:regular r:id="rId27"/>
    </p:embeddedFont>
    <p:embeddedFont>
      <p:font typeface="Nobile"/>
      <p:regular r:id="rId28"/>
    </p:embeddedFont>
    <p:embeddedFont>
      <p:font typeface="Nobile"/>
      <p:regular r:id="rId29"/>
    </p:embeddedFont>
    <p:embeddedFont>
      <p:font typeface="Nobile"/>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48358"/>
            <a:ext cx="7507843" cy="453628"/>
          </a:xfrm>
          <a:prstGeom prst="rect">
            <a:avLst/>
          </a:prstGeom>
          <a:noFill/>
          <a:ln/>
        </p:spPr>
        <p:txBody>
          <a:bodyPr wrap="none" lIns="0" tIns="0" rIns="0" bIns="0" rtlCol="0" anchor="t"/>
          <a:lstStyle/>
          <a:p>
            <a:pPr algn="l" indent="0" marL="0">
              <a:lnSpc>
                <a:spcPts val="3550"/>
              </a:lnSpc>
              <a:buNone/>
            </a:pPr>
            <a:r>
              <a:rPr lang="en-US" sz="2850" i="1" dirty="0">
                <a:solidFill>
                  <a:srgbClr val="1B1B27"/>
                </a:solidFill>
                <a:latin typeface="Alexandria" pitchFamily="34" charset="0"/>
                <a:ea typeface="Alexandria" pitchFamily="34" charset="-122"/>
                <a:cs typeface="Alexandria" pitchFamily="34" charset="-120"/>
              </a:rPr>
              <a:t>DA623 : Computing With Signals - Project</a:t>
            </a:r>
            <a:endParaRPr lang="en-US" sz="2850" dirty="0"/>
          </a:p>
        </p:txBody>
      </p:sp>
      <p:sp>
        <p:nvSpPr>
          <p:cNvPr id="4" name="Text 1"/>
          <p:cNvSpPr/>
          <p:nvPr/>
        </p:nvSpPr>
        <p:spPr>
          <a:xfrm>
            <a:off x="793790" y="1783437"/>
            <a:ext cx="7556421" cy="2267903"/>
          </a:xfrm>
          <a:prstGeom prst="rect">
            <a:avLst/>
          </a:prstGeom>
          <a:noFill/>
          <a:ln/>
        </p:spPr>
        <p:txBody>
          <a:bodyPr wrap="squar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Multimodal Analysis and Classification of Environmental Audio Using Spectrogram Representations</a:t>
            </a:r>
            <a:endParaRPr lang="en-US" sz="3550" dirty="0"/>
          </a:p>
        </p:txBody>
      </p:sp>
      <p:sp>
        <p:nvSpPr>
          <p:cNvPr id="5" name="Text 2"/>
          <p:cNvSpPr/>
          <p:nvPr/>
        </p:nvSpPr>
        <p:spPr>
          <a:xfrm>
            <a:off x="793790" y="4323517"/>
            <a:ext cx="7556421" cy="1741646"/>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This project focuses on classifying environmental sounds by leveraging machine learning techniques. Spectrogram representations are utilized to analyze diverse urban soundscapes. The data source is the UrbanSound8K dataset, comprising 8,732 labeled short sound excerpts from various urban environments. Our goal is to achieve high accuracy in recognizing environmental audio events, with practical applications in urban planning, noise control, and smart city technologies.</a:t>
            </a:r>
            <a:endParaRPr lang="en-US" sz="1400" dirty="0"/>
          </a:p>
        </p:txBody>
      </p:sp>
      <p:sp>
        <p:nvSpPr>
          <p:cNvPr id="6" name="Shape 3"/>
          <p:cNvSpPr/>
          <p:nvPr/>
        </p:nvSpPr>
        <p:spPr>
          <a:xfrm>
            <a:off x="793790" y="6282809"/>
            <a:ext cx="290274" cy="290274"/>
          </a:xfrm>
          <a:prstGeom prst="roundRect">
            <a:avLst>
              <a:gd name="adj" fmla="val 31498121"/>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01410" y="6290429"/>
            <a:ext cx="275034" cy="275034"/>
          </a:xfrm>
          <a:prstGeom prst="rect">
            <a:avLst/>
          </a:prstGeom>
        </p:spPr>
      </p:pic>
      <p:sp>
        <p:nvSpPr>
          <p:cNvPr id="8" name="Text 4"/>
          <p:cNvSpPr/>
          <p:nvPr/>
        </p:nvSpPr>
        <p:spPr>
          <a:xfrm>
            <a:off x="1174790" y="6269236"/>
            <a:ext cx="2142173" cy="317540"/>
          </a:xfrm>
          <a:prstGeom prst="rect">
            <a:avLst/>
          </a:prstGeom>
          <a:noFill/>
          <a:ln/>
        </p:spPr>
        <p:txBody>
          <a:bodyPr wrap="none" lIns="0" tIns="0" rIns="0" bIns="0" rtlCol="0" anchor="t"/>
          <a:lstStyle/>
          <a:p>
            <a:pPr algn="l" indent="0" marL="0">
              <a:lnSpc>
                <a:spcPts val="2500"/>
              </a:lnSpc>
              <a:buNone/>
            </a:pPr>
            <a:r>
              <a:rPr lang="en-US" sz="1750" b="1" dirty="0">
                <a:solidFill>
                  <a:srgbClr val="404155"/>
                </a:solidFill>
                <a:latin typeface="Nobile Bold" pitchFamily="34" charset="0"/>
                <a:ea typeface="Nobile Bold" pitchFamily="34" charset="-122"/>
                <a:cs typeface="Nobile Bold" pitchFamily="34" charset="-120"/>
              </a:rPr>
              <a:t>by Swapn Agarwal</a:t>
            </a:r>
            <a:endParaRPr lang="en-US" sz="1750" dirty="0"/>
          </a:p>
        </p:txBody>
      </p:sp>
      <p:sp>
        <p:nvSpPr>
          <p:cNvPr id="9" name="Text 5"/>
          <p:cNvSpPr/>
          <p:nvPr/>
        </p:nvSpPr>
        <p:spPr>
          <a:xfrm>
            <a:off x="793790" y="6790849"/>
            <a:ext cx="7556421" cy="290274"/>
          </a:xfrm>
          <a:prstGeom prst="rect">
            <a:avLst/>
          </a:prstGeom>
          <a:noFill/>
          <a:ln/>
        </p:spPr>
        <p:txBody>
          <a:bodyPr wrap="none" lIns="0" tIns="0" rIns="0" bIns="0" rtlCol="0" anchor="t"/>
          <a:lstStyle/>
          <a:p>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Roll No.: 210102130</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17313"/>
            <a:ext cx="10643354"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Why Mel Spectrogram and Mel Scale?</a:t>
            </a:r>
            <a:endParaRPr lang="en-US" sz="4450" dirty="0"/>
          </a:p>
        </p:txBody>
      </p:sp>
      <p:sp>
        <p:nvSpPr>
          <p:cNvPr id="3" name="Text 1"/>
          <p:cNvSpPr/>
          <p:nvPr/>
        </p:nvSpPr>
        <p:spPr>
          <a:xfrm>
            <a:off x="793790" y="347972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Mel scale is designed to mimic human auditory perception, prioritizing frequencies that our ears are more sensitive to. By using the Mel scale, Mel spectrograms emphasize these perceptually important frequency bands, making them more effective for audio analysis tasks such as speech and environmental sound recognition.</a:t>
            </a:r>
            <a:endParaRPr lang="en-US" sz="1750" dirty="0"/>
          </a:p>
        </p:txBody>
      </p:sp>
      <p:sp>
        <p:nvSpPr>
          <p:cNvPr id="4" name="Text 2"/>
          <p:cNvSpPr/>
          <p:nvPr/>
        </p:nvSpPr>
        <p:spPr>
          <a:xfrm>
            <a:off x="793790" y="482357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Mel Spectrograms transform audio signals into a visual format that aligns better with how humans hear, capturing relevant features while reducing less important details. This results in improved accuracy and performance in machine learning models that process audio data.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2358" y="606862"/>
            <a:ext cx="12128778" cy="448270"/>
          </a:xfrm>
          <a:prstGeom prst="rect">
            <a:avLst/>
          </a:prstGeom>
          <a:noFill/>
          <a:ln/>
        </p:spPr>
        <p:txBody>
          <a:bodyPr wrap="none" lIns="0" tIns="0" rIns="0" bIns="0" rtlCol="0" anchor="t"/>
          <a:lstStyle/>
          <a:p>
            <a:pPr algn="l" indent="0" marL="0">
              <a:lnSpc>
                <a:spcPts val="3500"/>
              </a:lnSpc>
              <a:buNone/>
            </a:pPr>
            <a:r>
              <a:rPr lang="en-US" sz="2800" dirty="0">
                <a:solidFill>
                  <a:srgbClr val="1B1B27"/>
                </a:solidFill>
                <a:latin typeface="Alexandria" pitchFamily="34" charset="0"/>
                <a:ea typeface="Alexandria" pitchFamily="34" charset="-122"/>
                <a:cs typeface="Alexandria" pitchFamily="34" charset="-120"/>
              </a:rPr>
              <a:t>Spectrogram Generation and Image Transformation for Model Input</a:t>
            </a:r>
            <a:endParaRPr lang="en-US" sz="2800" dirty="0"/>
          </a:p>
        </p:txBody>
      </p:sp>
      <p:sp>
        <p:nvSpPr>
          <p:cNvPr id="3" name="Text 1"/>
          <p:cNvSpPr/>
          <p:nvPr/>
        </p:nvSpPr>
        <p:spPr>
          <a:xfrm>
            <a:off x="772358" y="1341953"/>
            <a:ext cx="13085683" cy="459105"/>
          </a:xfrm>
          <a:prstGeom prst="rect">
            <a:avLst/>
          </a:prstGeom>
          <a:noFill/>
          <a:ln/>
        </p:spPr>
        <p:txBody>
          <a:bodyPr wrap="square" lIns="0" tIns="0" rIns="0" bIns="0" rtlCol="0" anchor="t"/>
          <a:lstStyle/>
          <a:p>
            <a:pPr algn="l" indent="0" marL="0">
              <a:lnSpc>
                <a:spcPts val="1800"/>
              </a:lnSpc>
              <a:buNone/>
            </a:pPr>
            <a:r>
              <a:rPr lang="en-US" sz="1100" dirty="0">
                <a:solidFill>
                  <a:srgbClr val="404155"/>
                </a:solidFill>
                <a:latin typeface="Nobile" pitchFamily="34" charset="0"/>
                <a:ea typeface="Nobile" pitchFamily="34" charset="-122"/>
                <a:cs typeface="Nobile" pitchFamily="34" charset="-120"/>
              </a:rPr>
              <a:t>To enable training deep learning models on audio data, raw audio signals are first converted into spectrogram images — specifically </a:t>
            </a:r>
            <a:pPr algn="l" indent="0" marL="0">
              <a:lnSpc>
                <a:spcPts val="1800"/>
              </a:lnSpc>
              <a:buNone/>
            </a:pPr>
            <a:r>
              <a:rPr lang="en-US" sz="1100" b="1" dirty="0">
                <a:solidFill>
                  <a:srgbClr val="404155"/>
                </a:solidFill>
                <a:latin typeface="Nobile" pitchFamily="34" charset="0"/>
                <a:ea typeface="Nobile" pitchFamily="34" charset="-122"/>
                <a:cs typeface="Nobile" pitchFamily="34" charset="-120"/>
              </a:rPr>
              <a:t>Mel-spectrograms</a:t>
            </a:r>
            <a:pPr algn="l" indent="0" marL="0">
              <a:lnSpc>
                <a:spcPts val="1800"/>
              </a:lnSpc>
              <a:buNone/>
            </a:pPr>
            <a:r>
              <a:rPr lang="en-US" sz="1100" dirty="0">
                <a:solidFill>
                  <a:srgbClr val="404155"/>
                </a:solidFill>
                <a:latin typeface="Nobile" pitchFamily="34" charset="0"/>
                <a:ea typeface="Nobile" pitchFamily="34" charset="-122"/>
                <a:cs typeface="Nobile" pitchFamily="34" charset="-120"/>
              </a:rPr>
              <a:t>, which closely resemble the way humans perceive sound.</a:t>
            </a:r>
            <a:endParaRPr lang="en-US" sz="1100" dirty="0"/>
          </a:p>
        </p:txBody>
      </p:sp>
      <p:sp>
        <p:nvSpPr>
          <p:cNvPr id="4" name="Text 2"/>
          <p:cNvSpPr/>
          <p:nvPr/>
        </p:nvSpPr>
        <p:spPr>
          <a:xfrm>
            <a:off x="772358" y="1962388"/>
            <a:ext cx="13085683" cy="22955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04155"/>
                </a:solidFill>
                <a:latin typeface="Nobile" pitchFamily="34" charset="0"/>
                <a:ea typeface="Nobile" pitchFamily="34" charset="-122"/>
                <a:cs typeface="Nobile" pitchFamily="34" charset="-120"/>
              </a:rPr>
              <a:t>librosa.feature.melspectrogram() </a:t>
            </a:r>
            <a:endParaRPr lang="en-US" sz="1100" dirty="0"/>
          </a:p>
        </p:txBody>
      </p:sp>
      <p:sp>
        <p:nvSpPr>
          <p:cNvPr id="5" name="Text 3"/>
          <p:cNvSpPr/>
          <p:nvPr/>
        </p:nvSpPr>
        <p:spPr>
          <a:xfrm>
            <a:off x="772358" y="2242066"/>
            <a:ext cx="13085683" cy="22955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04155"/>
                </a:solidFill>
                <a:latin typeface="Nobile" pitchFamily="34" charset="0"/>
                <a:ea typeface="Nobile" pitchFamily="34" charset="-122"/>
                <a:cs typeface="Nobile" pitchFamily="34" charset="-120"/>
              </a:rPr>
              <a:t> librosa.power_to_db()</a:t>
            </a:r>
            <a:endParaRPr lang="en-US" sz="1100" dirty="0"/>
          </a:p>
        </p:txBody>
      </p:sp>
      <p:sp>
        <p:nvSpPr>
          <p:cNvPr id="6" name="Text 4"/>
          <p:cNvSpPr/>
          <p:nvPr/>
        </p:nvSpPr>
        <p:spPr>
          <a:xfrm>
            <a:off x="772358" y="2521744"/>
            <a:ext cx="13085683" cy="22955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04155"/>
                </a:solidFill>
                <a:latin typeface="Nobile" pitchFamily="34" charset="0"/>
                <a:ea typeface="Nobile" pitchFamily="34" charset="-122"/>
                <a:cs typeface="Nobile" pitchFamily="34" charset="-120"/>
              </a:rPr>
              <a:t>librosa.display.specshow()</a:t>
            </a:r>
            <a:endParaRPr lang="en-US" sz="1100" dirty="0"/>
          </a:p>
        </p:txBody>
      </p:sp>
      <p:sp>
        <p:nvSpPr>
          <p:cNvPr id="7" name="Text 5"/>
          <p:cNvSpPr/>
          <p:nvPr/>
        </p:nvSpPr>
        <p:spPr>
          <a:xfrm>
            <a:off x="772358" y="2801422"/>
            <a:ext cx="13085683" cy="22955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04155"/>
                </a:solidFill>
                <a:latin typeface="Nobile" pitchFamily="34" charset="0"/>
                <a:ea typeface="Nobile" pitchFamily="34" charset="-122"/>
                <a:cs typeface="Nobile" pitchFamily="34" charset="-120"/>
              </a:rPr>
              <a:t>matplotlib.pyplot</a:t>
            </a:r>
            <a:endParaRPr lang="en-US" sz="1100" dirty="0"/>
          </a:p>
        </p:txBody>
      </p:sp>
      <p:pic>
        <p:nvPicPr>
          <p:cNvPr id="8" name="Image 0" descr="preencoded.png">    </p:cNvPr>
          <p:cNvPicPr>
            <a:picLocks noChangeAspect="1"/>
          </p:cNvPicPr>
          <p:nvPr/>
        </p:nvPicPr>
        <p:blipFill>
          <a:blip r:embed="rId1"/>
          <a:stretch>
            <a:fillRect/>
          </a:stretch>
        </p:blipFill>
        <p:spPr>
          <a:xfrm>
            <a:off x="772358" y="3353633"/>
            <a:ext cx="3925967" cy="3330059"/>
          </a:xfrm>
          <a:prstGeom prst="rect">
            <a:avLst/>
          </a:prstGeom>
        </p:spPr>
      </p:pic>
      <p:sp>
        <p:nvSpPr>
          <p:cNvPr id="9" name="Text 6"/>
          <p:cNvSpPr/>
          <p:nvPr/>
        </p:nvSpPr>
        <p:spPr>
          <a:xfrm>
            <a:off x="6019800" y="3321368"/>
            <a:ext cx="7845743" cy="229552"/>
          </a:xfrm>
          <a:prstGeom prst="rect">
            <a:avLst/>
          </a:prstGeom>
          <a:noFill/>
          <a:ln/>
        </p:spPr>
        <p:txBody>
          <a:bodyPr wrap="none" lIns="0" tIns="0" rIns="0" bIns="0" rtlCol="0" anchor="t"/>
          <a:lstStyle/>
          <a:p>
            <a:pPr algn="l" indent="0" marL="0">
              <a:lnSpc>
                <a:spcPts val="1800"/>
              </a:lnSpc>
              <a:buNone/>
            </a:pPr>
            <a:endParaRPr lang="en-US" sz="1100" dirty="0"/>
          </a:p>
        </p:txBody>
      </p:sp>
      <p:sp>
        <p:nvSpPr>
          <p:cNvPr id="10" name="Text 7"/>
          <p:cNvSpPr/>
          <p:nvPr/>
        </p:nvSpPr>
        <p:spPr>
          <a:xfrm>
            <a:off x="6019800" y="3679984"/>
            <a:ext cx="7845743" cy="229552"/>
          </a:xfrm>
          <a:prstGeom prst="rect">
            <a:avLst/>
          </a:prstGeom>
          <a:noFill/>
          <a:ln/>
        </p:spPr>
        <p:txBody>
          <a:bodyPr wrap="none" lIns="0" tIns="0" rIns="0" bIns="0" rtlCol="0" anchor="t"/>
          <a:lstStyle/>
          <a:p>
            <a:pPr algn="l" indent="0" marL="0">
              <a:lnSpc>
                <a:spcPts val="1800"/>
              </a:lnSpc>
              <a:buNone/>
            </a:pPr>
            <a:endParaRPr lang="en-US" sz="1100" dirty="0"/>
          </a:p>
        </p:txBody>
      </p:sp>
      <p:sp>
        <p:nvSpPr>
          <p:cNvPr id="11" name="Text 8"/>
          <p:cNvSpPr/>
          <p:nvPr/>
        </p:nvSpPr>
        <p:spPr>
          <a:xfrm>
            <a:off x="6019800" y="4038600"/>
            <a:ext cx="7845743" cy="229552"/>
          </a:xfrm>
          <a:prstGeom prst="rect">
            <a:avLst/>
          </a:prstGeom>
          <a:noFill/>
          <a:ln/>
        </p:spPr>
        <p:txBody>
          <a:bodyPr wrap="none" lIns="0" tIns="0" rIns="0" bIns="0" rtlCol="0" anchor="t"/>
          <a:lstStyle/>
          <a:p>
            <a:pPr algn="l" indent="0" marL="0">
              <a:lnSpc>
                <a:spcPts val="1800"/>
              </a:lnSpc>
              <a:buNone/>
            </a:pPr>
            <a:r>
              <a:rPr lang="en-US" sz="1100" b="1" dirty="0">
                <a:solidFill>
                  <a:srgbClr val="404155"/>
                </a:solidFill>
                <a:latin typeface="Nobile" pitchFamily="34" charset="0"/>
                <a:ea typeface="Nobile" pitchFamily="34" charset="-122"/>
                <a:cs typeface="Nobile" pitchFamily="34" charset="-120"/>
              </a:rPr>
              <a:t>Image Transformation for Model Compatibility:</a:t>
            </a:r>
            <a:endParaRPr lang="en-US" sz="1100" dirty="0"/>
          </a:p>
        </p:txBody>
      </p:sp>
      <p:sp>
        <p:nvSpPr>
          <p:cNvPr id="12" name="Text 9"/>
          <p:cNvSpPr/>
          <p:nvPr/>
        </p:nvSpPr>
        <p:spPr>
          <a:xfrm>
            <a:off x="6019800" y="4397216"/>
            <a:ext cx="7845743" cy="229552"/>
          </a:xfrm>
          <a:prstGeom prst="rect">
            <a:avLst/>
          </a:prstGeom>
          <a:noFill/>
          <a:ln/>
        </p:spPr>
        <p:txBody>
          <a:bodyPr wrap="none" lIns="0" tIns="0" rIns="0" bIns="0" rtlCol="0" anchor="t"/>
          <a:lstStyle/>
          <a:p>
            <a:pPr algn="l" indent="0" marL="0">
              <a:lnSpc>
                <a:spcPts val="1800"/>
              </a:lnSpc>
              <a:buNone/>
            </a:pPr>
            <a:r>
              <a:rPr lang="en-US" sz="1100" dirty="0">
                <a:solidFill>
                  <a:srgbClr val="404155"/>
                </a:solidFill>
                <a:latin typeface="Nobile" pitchFamily="34" charset="0"/>
                <a:ea typeface="Nobile" pitchFamily="34" charset="-122"/>
                <a:cs typeface="Nobile" pitchFamily="34" charset="-120"/>
              </a:rPr>
              <a:t>Once spectrograms are saved, they are transformed to be compatible with neural networks.</a:t>
            </a:r>
            <a:endParaRPr lang="en-US" sz="1100" dirty="0"/>
          </a:p>
        </p:txBody>
      </p:sp>
      <p:sp>
        <p:nvSpPr>
          <p:cNvPr id="13" name="Text 10"/>
          <p:cNvSpPr/>
          <p:nvPr/>
        </p:nvSpPr>
        <p:spPr>
          <a:xfrm>
            <a:off x="6019800" y="4755833"/>
            <a:ext cx="7845743" cy="229552"/>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404155"/>
                </a:solidFill>
                <a:latin typeface="Nobile" pitchFamily="34" charset="0"/>
                <a:ea typeface="Nobile" pitchFamily="34" charset="-122"/>
                <a:cs typeface="Nobile" pitchFamily="34" charset="-120"/>
              </a:rPr>
              <a:t>Grayscale</a:t>
            </a:r>
            <a:endParaRPr lang="en-US" sz="1100" dirty="0"/>
          </a:p>
        </p:txBody>
      </p:sp>
      <p:sp>
        <p:nvSpPr>
          <p:cNvPr id="14" name="Text 11"/>
          <p:cNvSpPr/>
          <p:nvPr/>
        </p:nvSpPr>
        <p:spPr>
          <a:xfrm>
            <a:off x="6019800" y="5035510"/>
            <a:ext cx="7845743" cy="229552"/>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404155"/>
                </a:solidFill>
                <a:latin typeface="Nobile" pitchFamily="34" charset="0"/>
                <a:ea typeface="Nobile" pitchFamily="34" charset="-122"/>
                <a:cs typeface="Nobile" pitchFamily="34" charset="-120"/>
              </a:rPr>
              <a:t>Resize</a:t>
            </a:r>
            <a:endParaRPr lang="en-US" sz="1100" dirty="0"/>
          </a:p>
        </p:txBody>
      </p:sp>
      <p:sp>
        <p:nvSpPr>
          <p:cNvPr id="15" name="Text 12"/>
          <p:cNvSpPr/>
          <p:nvPr/>
        </p:nvSpPr>
        <p:spPr>
          <a:xfrm>
            <a:off x="6019800" y="5315188"/>
            <a:ext cx="7845743" cy="229552"/>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404155"/>
                </a:solidFill>
                <a:latin typeface="Nobile" pitchFamily="34" charset="0"/>
                <a:ea typeface="Nobile" pitchFamily="34" charset="-122"/>
                <a:cs typeface="Nobile" pitchFamily="34" charset="-120"/>
              </a:rPr>
              <a:t>Tensor Conversion</a:t>
            </a:r>
            <a:endParaRPr lang="en-US" sz="1100" dirty="0"/>
          </a:p>
        </p:txBody>
      </p:sp>
      <p:sp>
        <p:nvSpPr>
          <p:cNvPr id="16" name="Text 13"/>
          <p:cNvSpPr/>
          <p:nvPr/>
        </p:nvSpPr>
        <p:spPr>
          <a:xfrm>
            <a:off x="6019800" y="5594866"/>
            <a:ext cx="7845743" cy="229552"/>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404155"/>
                </a:solidFill>
                <a:latin typeface="Nobile" pitchFamily="34" charset="0"/>
                <a:ea typeface="Nobile" pitchFamily="34" charset="-122"/>
                <a:cs typeface="Nobile" pitchFamily="34" charset="-120"/>
              </a:rPr>
              <a:t>Normalization</a:t>
            </a:r>
            <a:endParaRPr lang="en-US" sz="1100" dirty="0"/>
          </a:p>
        </p:txBody>
      </p:sp>
      <p:sp>
        <p:nvSpPr>
          <p:cNvPr id="17" name="Text 14"/>
          <p:cNvSpPr/>
          <p:nvPr/>
        </p:nvSpPr>
        <p:spPr>
          <a:xfrm>
            <a:off x="772358" y="7006352"/>
            <a:ext cx="13085683" cy="229552"/>
          </a:xfrm>
          <a:prstGeom prst="rect">
            <a:avLst/>
          </a:prstGeom>
          <a:noFill/>
          <a:ln/>
        </p:spPr>
        <p:txBody>
          <a:bodyPr wrap="none" lIns="0" tIns="0" rIns="0" bIns="0" rtlCol="0" anchor="t"/>
          <a:lstStyle/>
          <a:p>
            <a:pPr algn="l" indent="0" marL="0">
              <a:lnSpc>
                <a:spcPts val="1800"/>
              </a:lnSpc>
              <a:buNone/>
            </a:pPr>
            <a:endParaRPr lang="en-US" sz="1100" dirty="0"/>
          </a:p>
        </p:txBody>
      </p:sp>
      <p:sp>
        <p:nvSpPr>
          <p:cNvPr id="18" name="Text 15"/>
          <p:cNvSpPr/>
          <p:nvPr/>
        </p:nvSpPr>
        <p:spPr>
          <a:xfrm>
            <a:off x="772358" y="7397234"/>
            <a:ext cx="13085683" cy="229552"/>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17019"/>
          </a:xfrm>
          <a:prstGeom prst="rect">
            <a:avLst/>
          </a:prstGeom>
        </p:spPr>
      </p:pic>
      <p:sp>
        <p:nvSpPr>
          <p:cNvPr id="3" name="Text 0"/>
          <p:cNvSpPr/>
          <p:nvPr/>
        </p:nvSpPr>
        <p:spPr>
          <a:xfrm>
            <a:off x="788670" y="3438287"/>
            <a:ext cx="13053060" cy="1408509"/>
          </a:xfrm>
          <a:prstGeom prst="rect">
            <a:avLst/>
          </a:prstGeom>
          <a:noFill/>
          <a:ln/>
        </p:spPr>
        <p:txBody>
          <a:bodyPr wrap="square" lIns="0" tIns="0" rIns="0" bIns="0" rtlCol="0" anchor="t"/>
          <a:lstStyle/>
          <a:p>
            <a:pPr algn="l" indent="0" marL="0">
              <a:lnSpc>
                <a:spcPts val="5500"/>
              </a:lnSpc>
              <a:buNone/>
            </a:pPr>
            <a:r>
              <a:rPr lang="en-US" sz="4400" dirty="0">
                <a:solidFill>
                  <a:srgbClr val="1B1B27"/>
                </a:solidFill>
                <a:latin typeface="Alexandria" pitchFamily="34" charset="0"/>
                <a:ea typeface="Alexandria" pitchFamily="34" charset="-122"/>
                <a:cs typeface="Alexandria" pitchFamily="34" charset="-120"/>
              </a:rPr>
              <a:t>Model Architecture: Convolutional Neural Networks (CNNs)</a:t>
            </a:r>
            <a:endParaRPr lang="en-US" sz="4400" dirty="0"/>
          </a:p>
        </p:txBody>
      </p:sp>
      <p:pic>
        <p:nvPicPr>
          <p:cNvPr id="4" name="Image 1" descr="preencoded.png">    </p:cNvPr>
          <p:cNvPicPr>
            <a:picLocks noChangeAspect="1"/>
          </p:cNvPicPr>
          <p:nvPr/>
        </p:nvPicPr>
        <p:blipFill>
          <a:blip r:embed="rId2"/>
          <a:stretch>
            <a:fillRect/>
          </a:stretch>
        </p:blipFill>
        <p:spPr>
          <a:xfrm>
            <a:off x="788670" y="5224224"/>
            <a:ext cx="563404" cy="563404"/>
          </a:xfrm>
          <a:prstGeom prst="rect">
            <a:avLst/>
          </a:prstGeom>
        </p:spPr>
      </p:pic>
      <p:sp>
        <p:nvSpPr>
          <p:cNvPr id="5" name="Text 1"/>
          <p:cNvSpPr/>
          <p:nvPr/>
        </p:nvSpPr>
        <p:spPr>
          <a:xfrm>
            <a:off x="1577340" y="5318522"/>
            <a:ext cx="2880360" cy="352068"/>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Convolutional Layers</a:t>
            </a:r>
            <a:endParaRPr lang="en-US" sz="2200" dirty="0"/>
          </a:p>
        </p:txBody>
      </p:sp>
      <p:sp>
        <p:nvSpPr>
          <p:cNvPr id="6" name="Text 2"/>
          <p:cNvSpPr/>
          <p:nvPr/>
        </p:nvSpPr>
        <p:spPr>
          <a:xfrm>
            <a:off x="1577340" y="5805726"/>
            <a:ext cx="3374469" cy="1081564"/>
          </a:xfrm>
          <a:prstGeom prst="rect">
            <a:avLst/>
          </a:prstGeom>
          <a:noFill/>
          <a:ln/>
        </p:spPr>
        <p:txBody>
          <a:bodyPr wrap="squar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Extract hierarchical patterns from spectrograms, identifying local and global audio features.</a:t>
            </a:r>
            <a:endParaRPr lang="en-US" sz="1750" dirty="0"/>
          </a:p>
        </p:txBody>
      </p:sp>
      <p:pic>
        <p:nvPicPr>
          <p:cNvPr id="7" name="Image 2" descr="preencoded.png">    </p:cNvPr>
          <p:cNvPicPr>
            <a:picLocks noChangeAspect="1"/>
          </p:cNvPicPr>
          <p:nvPr/>
        </p:nvPicPr>
        <p:blipFill>
          <a:blip r:embed="rId3"/>
          <a:stretch>
            <a:fillRect/>
          </a:stretch>
        </p:blipFill>
        <p:spPr>
          <a:xfrm>
            <a:off x="5233511" y="5224224"/>
            <a:ext cx="563404" cy="563404"/>
          </a:xfrm>
          <a:prstGeom prst="rect">
            <a:avLst/>
          </a:prstGeom>
        </p:spPr>
      </p:pic>
      <p:sp>
        <p:nvSpPr>
          <p:cNvPr id="8" name="Text 3"/>
          <p:cNvSpPr/>
          <p:nvPr/>
        </p:nvSpPr>
        <p:spPr>
          <a:xfrm>
            <a:off x="6022181" y="5318522"/>
            <a:ext cx="2817019" cy="352068"/>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Regularization</a:t>
            </a:r>
            <a:endParaRPr lang="en-US" sz="2200" dirty="0"/>
          </a:p>
        </p:txBody>
      </p:sp>
      <p:sp>
        <p:nvSpPr>
          <p:cNvPr id="9" name="Text 4"/>
          <p:cNvSpPr/>
          <p:nvPr/>
        </p:nvSpPr>
        <p:spPr>
          <a:xfrm>
            <a:off x="6022181" y="5805726"/>
            <a:ext cx="3374588" cy="1442085"/>
          </a:xfrm>
          <a:prstGeom prst="rect">
            <a:avLst/>
          </a:prstGeom>
          <a:noFill/>
          <a:ln/>
        </p:spPr>
        <p:txBody>
          <a:bodyPr wrap="squar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Techniques like dropout and batch normalization prevent overfitting, ensuring the model generalizes well.</a:t>
            </a:r>
            <a:endParaRPr lang="en-US" sz="1750" dirty="0"/>
          </a:p>
        </p:txBody>
      </p:sp>
      <p:pic>
        <p:nvPicPr>
          <p:cNvPr id="10" name="Image 3" descr="preencoded.png">    </p:cNvPr>
          <p:cNvPicPr>
            <a:picLocks noChangeAspect="1"/>
          </p:cNvPicPr>
          <p:nvPr/>
        </p:nvPicPr>
        <p:blipFill>
          <a:blip r:embed="rId4"/>
          <a:stretch>
            <a:fillRect/>
          </a:stretch>
        </p:blipFill>
        <p:spPr>
          <a:xfrm>
            <a:off x="9678472" y="5224224"/>
            <a:ext cx="563404" cy="563404"/>
          </a:xfrm>
          <a:prstGeom prst="rect">
            <a:avLst/>
          </a:prstGeom>
        </p:spPr>
      </p:pic>
      <p:sp>
        <p:nvSpPr>
          <p:cNvPr id="11" name="Text 5"/>
          <p:cNvSpPr/>
          <p:nvPr/>
        </p:nvSpPr>
        <p:spPr>
          <a:xfrm>
            <a:off x="10467142" y="5318522"/>
            <a:ext cx="2817019" cy="352068"/>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Activation and Loss</a:t>
            </a:r>
            <a:endParaRPr lang="en-US" sz="2200" dirty="0"/>
          </a:p>
        </p:txBody>
      </p:sp>
      <p:sp>
        <p:nvSpPr>
          <p:cNvPr id="12" name="Text 6"/>
          <p:cNvSpPr/>
          <p:nvPr/>
        </p:nvSpPr>
        <p:spPr>
          <a:xfrm>
            <a:off x="10467142" y="5805726"/>
            <a:ext cx="3374469" cy="1802606"/>
          </a:xfrm>
          <a:prstGeom prst="rect">
            <a:avLst/>
          </a:prstGeom>
          <a:noFill/>
          <a:ln/>
        </p:spPr>
        <p:txBody>
          <a:bodyPr wrap="squar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ReLU activation introduces non-linearity. Categorical cross-entropy guides the model to correctly classify audio classes.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04493"/>
            <a:ext cx="5966936"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Model Structure Overview:</a:t>
            </a:r>
            <a:endParaRPr lang="en-US" sz="3550" dirty="0"/>
          </a:p>
        </p:txBody>
      </p:sp>
      <p:sp>
        <p:nvSpPr>
          <p:cNvPr id="3" name="Text 1"/>
          <p:cNvSpPr/>
          <p:nvPr/>
        </p:nvSpPr>
        <p:spPr>
          <a:xfrm>
            <a:off x="793790" y="1753433"/>
            <a:ext cx="2835235" cy="354330"/>
          </a:xfrm>
          <a:prstGeom prst="rect">
            <a:avLst/>
          </a:prstGeom>
          <a:noFill/>
          <a:ln/>
        </p:spPr>
        <p:txBody>
          <a:bodyPr wrap="none" lIns="0" tIns="0" rIns="0" bIns="0" rtlCol="0" anchor="t"/>
          <a:lstStyle/>
          <a:p>
            <a:pPr algn="l" indent="0" marL="0">
              <a:lnSpc>
                <a:spcPts val="2750"/>
              </a:lnSpc>
              <a:buNone/>
            </a:pPr>
            <a:endParaRPr lang="en-US" sz="2200" dirty="0"/>
          </a:p>
        </p:txBody>
      </p:sp>
      <p:sp>
        <p:nvSpPr>
          <p:cNvPr id="4" name="Text 2"/>
          <p:cNvSpPr/>
          <p:nvPr/>
        </p:nvSpPr>
        <p:spPr>
          <a:xfrm>
            <a:off x="793790" y="2334578"/>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3"/>
          <p:cNvSpPr/>
          <p:nvPr/>
        </p:nvSpPr>
        <p:spPr>
          <a:xfrm>
            <a:off x="793790" y="29015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Input</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128×128 grayscale spectrogram</a:t>
            </a:r>
            <a:endParaRPr lang="en-US" sz="1750" dirty="0"/>
          </a:p>
        </p:txBody>
      </p:sp>
      <p:sp>
        <p:nvSpPr>
          <p:cNvPr id="6" name="Text 4"/>
          <p:cNvSpPr/>
          <p:nvPr/>
        </p:nvSpPr>
        <p:spPr>
          <a:xfrm>
            <a:off x="793790" y="3343751"/>
            <a:ext cx="6244709" cy="38576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Layer 1</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Conv2d(1→16)</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ReLU</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MaxPool(2x2)</a:t>
            </a:r>
            <a:endParaRPr lang="en-US" sz="1750" dirty="0"/>
          </a:p>
        </p:txBody>
      </p:sp>
      <p:sp>
        <p:nvSpPr>
          <p:cNvPr id="7" name="Text 5"/>
          <p:cNvSpPr/>
          <p:nvPr/>
        </p:nvSpPr>
        <p:spPr>
          <a:xfrm>
            <a:off x="793790" y="3808809"/>
            <a:ext cx="6244709" cy="38576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Layer 2</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Conv2d(16→32)</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ReLU</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MaxPool(2x2)</a:t>
            </a:r>
            <a:endParaRPr lang="en-US" sz="1750" dirty="0"/>
          </a:p>
        </p:txBody>
      </p:sp>
      <p:sp>
        <p:nvSpPr>
          <p:cNvPr id="8" name="Text 6"/>
          <p:cNvSpPr/>
          <p:nvPr/>
        </p:nvSpPr>
        <p:spPr>
          <a:xfrm>
            <a:off x="793790" y="4273868"/>
            <a:ext cx="6244709" cy="38576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Layer 3</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Conv2d(32→64)</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ReLU</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MaxPool(2x2)</a:t>
            </a:r>
            <a:endParaRPr lang="en-US" sz="1750" dirty="0"/>
          </a:p>
        </p:txBody>
      </p:sp>
      <p:sp>
        <p:nvSpPr>
          <p:cNvPr id="9" name="Text 7"/>
          <p:cNvSpPr/>
          <p:nvPr/>
        </p:nvSpPr>
        <p:spPr>
          <a:xfrm>
            <a:off x="793790" y="473892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Flatten</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64 × 16 × 16 = 16384 features</a:t>
            </a:r>
            <a:endParaRPr lang="en-US" sz="1750" dirty="0"/>
          </a:p>
        </p:txBody>
      </p:sp>
      <p:sp>
        <p:nvSpPr>
          <p:cNvPr id="10" name="Text 8"/>
          <p:cNvSpPr/>
          <p:nvPr/>
        </p:nvSpPr>
        <p:spPr>
          <a:xfrm>
            <a:off x="793790" y="5181124"/>
            <a:ext cx="6244709" cy="38576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Dense Layer</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Linear(16384→128)</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Dropout(0.3)</a:t>
            </a:r>
            <a:endParaRPr lang="en-US" sz="1750" dirty="0"/>
          </a:p>
        </p:txBody>
      </p:sp>
      <p:sp>
        <p:nvSpPr>
          <p:cNvPr id="11" name="Text 9"/>
          <p:cNvSpPr/>
          <p:nvPr/>
        </p:nvSpPr>
        <p:spPr>
          <a:xfrm>
            <a:off x="793790" y="5646182"/>
            <a:ext cx="6244709" cy="38576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Output Layer</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highlight>
                  <a:srgbClr val="D2DDF9"/>
                </a:highlight>
                <a:latin typeface="Consolas" pitchFamily="34" charset="0"/>
                <a:ea typeface="Consolas" pitchFamily="34" charset="-122"/>
                <a:cs typeface="Consolas" pitchFamily="34" charset="-120"/>
              </a:rPr>
              <a:t>Linear(128→num_classes)</a:t>
            </a:r>
            <a:endParaRPr lang="en-US" sz="1750" dirty="0"/>
          </a:p>
        </p:txBody>
      </p:sp>
      <p:pic>
        <p:nvPicPr>
          <p:cNvPr id="12" name="Image 0" descr="preencoded.png">    </p:cNvPr>
          <p:cNvPicPr>
            <a:picLocks noChangeAspect="1"/>
          </p:cNvPicPr>
          <p:nvPr/>
        </p:nvPicPr>
        <p:blipFill>
          <a:blip r:embed="rId1"/>
          <a:stretch>
            <a:fillRect/>
          </a:stretch>
        </p:blipFill>
        <p:spPr>
          <a:xfrm>
            <a:off x="7599521" y="1781770"/>
            <a:ext cx="6244709" cy="4921091"/>
          </a:xfrm>
          <a:prstGeom prst="rect">
            <a:avLst/>
          </a:prstGeom>
        </p:spPr>
      </p:pic>
      <p:sp>
        <p:nvSpPr>
          <p:cNvPr id="13" name="Text 10"/>
          <p:cNvSpPr/>
          <p:nvPr/>
        </p:nvSpPr>
        <p:spPr>
          <a:xfrm>
            <a:off x="7599521" y="6958013"/>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9202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Dataset Split and Training Setup</a:t>
            </a:r>
            <a:endParaRPr lang="en-US" sz="4450" dirty="0"/>
          </a:p>
        </p:txBody>
      </p:sp>
      <p:sp>
        <p:nvSpPr>
          <p:cNvPr id="4" name="Text 1"/>
          <p:cNvSpPr/>
          <p:nvPr/>
        </p:nvSpPr>
        <p:spPr>
          <a:xfrm>
            <a:off x="6280190" y="364974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dataset is divided into training, validation, and test sets to ensure model generalization and reliable performance evaluation.</a:t>
            </a:r>
            <a:endParaRPr lang="en-US" sz="1750" dirty="0"/>
          </a:p>
        </p:txBody>
      </p:sp>
      <p:sp>
        <p:nvSpPr>
          <p:cNvPr id="5" name="Text 2"/>
          <p:cNvSpPr/>
          <p:nvPr/>
        </p:nvSpPr>
        <p:spPr>
          <a:xfrm>
            <a:off x="6280190" y="463069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Splits include 70% for training, 15% for validation, and 15% for testing.</a:t>
            </a:r>
            <a:endParaRPr lang="en-US" sz="1750" dirty="0"/>
          </a:p>
        </p:txBody>
      </p:sp>
      <p:sp>
        <p:nvSpPr>
          <p:cNvPr id="6" name="Text 3"/>
          <p:cNvSpPr/>
          <p:nvPr/>
        </p:nvSpPr>
        <p:spPr>
          <a:xfrm>
            <a:off x="6280190" y="5248751"/>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training setup involves feeding spectrogram images into the CNN model, optimizing using techniques such as dropout for regularization and ReLU activation functions.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1647" y="621983"/>
            <a:ext cx="6508194" cy="706874"/>
          </a:xfrm>
          <a:prstGeom prst="rect">
            <a:avLst/>
          </a:prstGeom>
          <a:noFill/>
          <a:ln/>
        </p:spPr>
        <p:txBody>
          <a:bodyPr wrap="none" lIns="0" tIns="0" rIns="0" bIns="0" rtlCol="0" anchor="t"/>
          <a:lstStyle/>
          <a:p>
            <a:pPr algn="l" indent="0" marL="0">
              <a:lnSpc>
                <a:spcPts val="5550"/>
              </a:lnSpc>
              <a:buNone/>
            </a:pPr>
            <a:r>
              <a:rPr lang="en-US" sz="4450" b="1" dirty="0">
                <a:solidFill>
                  <a:srgbClr val="1B1B27"/>
                </a:solidFill>
                <a:latin typeface="Alexandria" pitchFamily="34" charset="0"/>
                <a:ea typeface="Alexandria" pitchFamily="34" charset="-122"/>
                <a:cs typeface="Alexandria" pitchFamily="34" charset="-120"/>
              </a:rPr>
              <a:t>Performance analysis</a:t>
            </a:r>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 </a:t>
            </a:r>
            <a:endParaRPr lang="en-US" sz="4450" dirty="0"/>
          </a:p>
        </p:txBody>
      </p:sp>
      <p:sp>
        <p:nvSpPr>
          <p:cNvPr id="3" name="Text 1"/>
          <p:cNvSpPr/>
          <p:nvPr/>
        </p:nvSpPr>
        <p:spPr>
          <a:xfrm>
            <a:off x="791647" y="1871543"/>
            <a:ext cx="6111597" cy="361950"/>
          </a:xfrm>
          <a:prstGeom prst="rect">
            <a:avLst/>
          </a:prstGeom>
          <a:noFill/>
          <a:ln/>
        </p:spPr>
        <p:txBody>
          <a:bodyPr wrap="none" lIns="0" tIns="0" rIns="0" bIns="0" rtlCol="0" anchor="t"/>
          <a:lstStyle/>
          <a:p>
            <a:pPr algn="l" indent="0" marL="0">
              <a:lnSpc>
                <a:spcPts val="2800"/>
              </a:lnSpc>
              <a:buNone/>
            </a:pPr>
            <a:endParaRPr lang="en-US" sz="1750" dirty="0"/>
          </a:p>
        </p:txBody>
      </p:sp>
      <p:sp>
        <p:nvSpPr>
          <p:cNvPr id="4" name="Text 2"/>
          <p:cNvSpPr/>
          <p:nvPr/>
        </p:nvSpPr>
        <p:spPr>
          <a:xfrm>
            <a:off x="791647" y="2436971"/>
            <a:ext cx="6111597" cy="361950"/>
          </a:xfrm>
          <a:prstGeom prst="rect">
            <a:avLst/>
          </a:prstGeom>
          <a:noFill/>
          <a:ln/>
        </p:spPr>
        <p:txBody>
          <a:bodyPr wrap="none" lIns="0" tIns="0" rIns="0" bIns="0" rtlCol="0" anchor="t"/>
          <a:lstStyle/>
          <a:p>
            <a:pPr algn="l" indent="0" marL="0">
              <a:lnSpc>
                <a:spcPts val="2800"/>
              </a:lnSpc>
              <a:buNone/>
            </a:pPr>
            <a:endParaRPr lang="en-US" sz="1750" dirty="0"/>
          </a:p>
        </p:txBody>
      </p:sp>
      <p:sp>
        <p:nvSpPr>
          <p:cNvPr id="5" name="Shape 3"/>
          <p:cNvSpPr/>
          <p:nvPr/>
        </p:nvSpPr>
        <p:spPr>
          <a:xfrm>
            <a:off x="791647" y="3053358"/>
            <a:ext cx="169545" cy="941427"/>
          </a:xfrm>
          <a:prstGeom prst="roundRect">
            <a:avLst>
              <a:gd name="adj" fmla="val 56034"/>
            </a:avLst>
          </a:prstGeom>
          <a:solidFill>
            <a:srgbClr val="D2DDF9"/>
          </a:solidFill>
          <a:ln w="7620">
            <a:solidFill>
              <a:srgbClr val="B8C3DF"/>
            </a:solidFill>
            <a:prstDash val="solid"/>
          </a:ln>
        </p:spPr>
      </p:sp>
      <p:sp>
        <p:nvSpPr>
          <p:cNvPr id="6" name="Text 4"/>
          <p:cNvSpPr/>
          <p:nvPr/>
        </p:nvSpPr>
        <p:spPr>
          <a:xfrm>
            <a:off x="1300401" y="3053358"/>
            <a:ext cx="2827377" cy="353378"/>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Test accuracy: </a:t>
            </a:r>
            <a:endParaRPr lang="en-US" sz="2200" dirty="0"/>
          </a:p>
        </p:txBody>
      </p:sp>
      <p:sp>
        <p:nvSpPr>
          <p:cNvPr id="7" name="Text 5"/>
          <p:cNvSpPr/>
          <p:nvPr/>
        </p:nvSpPr>
        <p:spPr>
          <a:xfrm>
            <a:off x="1300401" y="3632835"/>
            <a:ext cx="5602843" cy="361950"/>
          </a:xfrm>
          <a:prstGeom prst="rect">
            <a:avLst/>
          </a:prstGeom>
          <a:noFill/>
          <a:ln/>
        </p:spPr>
        <p:txBody>
          <a:bodyPr wrap="non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~97-98% (consistent with validation)</a:t>
            </a:r>
            <a:endParaRPr lang="en-US" sz="1750" dirty="0"/>
          </a:p>
        </p:txBody>
      </p:sp>
      <p:sp>
        <p:nvSpPr>
          <p:cNvPr id="8" name="Shape 6"/>
          <p:cNvSpPr/>
          <p:nvPr/>
        </p:nvSpPr>
        <p:spPr>
          <a:xfrm>
            <a:off x="1130856" y="4220885"/>
            <a:ext cx="169545" cy="1744385"/>
          </a:xfrm>
          <a:prstGeom prst="roundRect">
            <a:avLst>
              <a:gd name="adj" fmla="val 56034"/>
            </a:avLst>
          </a:prstGeom>
          <a:solidFill>
            <a:srgbClr val="D2DDF9"/>
          </a:solidFill>
          <a:ln w="7620">
            <a:solidFill>
              <a:srgbClr val="B8C3DF"/>
            </a:solidFill>
            <a:prstDash val="solid"/>
          </a:ln>
        </p:spPr>
      </p:sp>
      <p:sp>
        <p:nvSpPr>
          <p:cNvPr id="9" name="Text 7"/>
          <p:cNvSpPr/>
          <p:nvPr/>
        </p:nvSpPr>
        <p:spPr>
          <a:xfrm>
            <a:off x="1639610" y="4220885"/>
            <a:ext cx="3522226" cy="353378"/>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Confusion matrix reveals:</a:t>
            </a:r>
            <a:endParaRPr lang="en-US" sz="2200" dirty="0"/>
          </a:p>
        </p:txBody>
      </p:sp>
      <p:sp>
        <p:nvSpPr>
          <p:cNvPr id="10" name="Text 8"/>
          <p:cNvSpPr/>
          <p:nvPr/>
        </p:nvSpPr>
        <p:spPr>
          <a:xfrm>
            <a:off x="1639610" y="4800362"/>
            <a:ext cx="5263634" cy="361950"/>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404155"/>
                </a:solidFill>
                <a:latin typeface="Nobile" pitchFamily="34" charset="0"/>
                <a:ea typeface="Nobile" pitchFamily="34" charset="-122"/>
                <a:cs typeface="Nobile" pitchFamily="34" charset="-120"/>
              </a:rPr>
              <a:t>Strong diagonal (correct classifications)</a:t>
            </a:r>
            <a:endParaRPr lang="en-US" sz="1750" dirty="0"/>
          </a:p>
        </p:txBody>
      </p:sp>
      <p:sp>
        <p:nvSpPr>
          <p:cNvPr id="11" name="Text 9"/>
          <p:cNvSpPr/>
          <p:nvPr/>
        </p:nvSpPr>
        <p:spPr>
          <a:xfrm>
            <a:off x="1639610" y="5241369"/>
            <a:ext cx="5263634" cy="723900"/>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404155"/>
                </a:solidFill>
                <a:latin typeface="Nobile" pitchFamily="34" charset="0"/>
                <a:ea typeface="Nobile" pitchFamily="34" charset="-122"/>
                <a:cs typeface="Nobile" pitchFamily="34" charset="-120"/>
              </a:rPr>
              <a:t>Some confusion between mechanically similar sounds</a:t>
            </a:r>
            <a:endParaRPr lang="en-US" sz="1750" dirty="0"/>
          </a:p>
        </p:txBody>
      </p:sp>
      <p:pic>
        <p:nvPicPr>
          <p:cNvPr id="12" name="Image 0" descr="preencoded.png">    </p:cNvPr>
          <p:cNvPicPr>
            <a:picLocks noChangeAspect="1"/>
          </p:cNvPicPr>
          <p:nvPr/>
        </p:nvPicPr>
        <p:blipFill>
          <a:blip r:embed="rId1"/>
          <a:stretch>
            <a:fillRect/>
          </a:stretch>
        </p:blipFill>
        <p:spPr>
          <a:xfrm>
            <a:off x="7618809" y="1922502"/>
            <a:ext cx="6227445" cy="54329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00683"/>
            <a:ext cx="6038493" cy="637937"/>
          </a:xfrm>
          <a:prstGeom prst="rect">
            <a:avLst/>
          </a:prstGeom>
          <a:noFill/>
          <a:ln/>
        </p:spPr>
        <p:txBody>
          <a:bodyPr wrap="none" lIns="0" tIns="0" rIns="0" bIns="0" rtlCol="0" anchor="t"/>
          <a:lstStyle/>
          <a:p>
            <a:pPr algn="l" indent="0" marL="0">
              <a:lnSpc>
                <a:spcPts val="5000"/>
              </a:lnSpc>
              <a:buNone/>
            </a:pPr>
            <a:r>
              <a:rPr lang="en-US" sz="4000" dirty="0">
                <a:solidFill>
                  <a:srgbClr val="1B1B27"/>
                </a:solidFill>
                <a:latin typeface="Alexandria" pitchFamily="34" charset="0"/>
                <a:ea typeface="Alexandria" pitchFamily="34" charset="-122"/>
                <a:cs typeface="Alexandria" pitchFamily="34" charset="-120"/>
              </a:rPr>
              <a:t>Class-wise Performance</a:t>
            </a:r>
            <a:endParaRPr lang="en-US" sz="4000" dirty="0"/>
          </a:p>
        </p:txBody>
      </p:sp>
      <p:sp>
        <p:nvSpPr>
          <p:cNvPr id="3" name="Text 1"/>
          <p:cNvSpPr/>
          <p:nvPr/>
        </p:nvSpPr>
        <p:spPr>
          <a:xfrm>
            <a:off x="793790" y="1746885"/>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This table summarizes the classification accuracy for each audio class in the test dataset</a:t>
            </a:r>
            <a:endParaRPr lang="en-US" sz="1600" dirty="0"/>
          </a:p>
        </p:txBody>
      </p:sp>
      <p:pic>
        <p:nvPicPr>
          <p:cNvPr id="4" name="Image 0" descr="preencoded.png">    </p:cNvPr>
          <p:cNvPicPr>
            <a:picLocks noChangeAspect="1"/>
          </p:cNvPicPr>
          <p:nvPr/>
        </p:nvPicPr>
        <p:blipFill>
          <a:blip r:embed="rId1"/>
          <a:stretch>
            <a:fillRect/>
          </a:stretch>
        </p:blipFill>
        <p:spPr>
          <a:xfrm>
            <a:off x="793790" y="2532698"/>
            <a:ext cx="6251853" cy="4210407"/>
          </a:xfrm>
          <a:prstGeom prst="rect">
            <a:avLst/>
          </a:prstGeom>
        </p:spPr>
      </p:pic>
      <p:sp>
        <p:nvSpPr>
          <p:cNvPr id="5" name="Text 2"/>
          <p:cNvSpPr/>
          <p:nvPr/>
        </p:nvSpPr>
        <p:spPr>
          <a:xfrm>
            <a:off x="7977902" y="2486858"/>
            <a:ext cx="5866209" cy="326708"/>
          </a:xfrm>
          <a:prstGeom prst="rect">
            <a:avLst/>
          </a:prstGeom>
          <a:noFill/>
          <a:ln/>
        </p:spPr>
        <p:txBody>
          <a:bodyPr wrap="none" lIns="0" tIns="0" rIns="0" bIns="0" rtlCol="0" anchor="t"/>
          <a:lstStyle/>
          <a:p>
            <a:pPr algn="l" indent="0" marL="0">
              <a:lnSpc>
                <a:spcPts val="2550"/>
              </a:lnSpc>
              <a:buNone/>
            </a:pPr>
            <a:r>
              <a:rPr lang="en-US" sz="1600" b="1" dirty="0">
                <a:solidFill>
                  <a:srgbClr val="404155"/>
                </a:solidFill>
                <a:latin typeface="Nobile" pitchFamily="34" charset="0"/>
                <a:ea typeface="Nobile" pitchFamily="34" charset="-122"/>
                <a:cs typeface="Nobile" pitchFamily="34" charset="-120"/>
              </a:rPr>
              <a:t>Observations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a:t>
            </a:r>
            <a:endParaRPr lang="en-US" sz="1600" dirty="0"/>
          </a:p>
        </p:txBody>
      </p:sp>
      <p:sp>
        <p:nvSpPr>
          <p:cNvPr id="6" name="Text 3"/>
          <p:cNvSpPr/>
          <p:nvPr/>
        </p:nvSpPr>
        <p:spPr>
          <a:xfrm>
            <a:off x="7977902" y="2997279"/>
            <a:ext cx="5866209"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4155"/>
                </a:solidFill>
                <a:latin typeface="Nobile" pitchFamily="34" charset="0"/>
                <a:ea typeface="Nobile" pitchFamily="34" charset="-122"/>
                <a:cs typeface="Nobile" pitchFamily="34" charset="-120"/>
              </a:rPr>
              <a:t>Distinctive sounds (car horn, gun shot) perform best</a:t>
            </a:r>
            <a:endParaRPr lang="en-US" sz="1600" dirty="0"/>
          </a:p>
        </p:txBody>
      </p:sp>
      <p:sp>
        <p:nvSpPr>
          <p:cNvPr id="7" name="Text 4"/>
          <p:cNvSpPr/>
          <p:nvPr/>
        </p:nvSpPr>
        <p:spPr>
          <a:xfrm>
            <a:off x="7977902" y="3395424"/>
            <a:ext cx="5866209"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4155"/>
                </a:solidFill>
                <a:latin typeface="Nobile" pitchFamily="34" charset="0"/>
                <a:ea typeface="Nobile" pitchFamily="34" charset="-122"/>
                <a:cs typeface="Nobile" pitchFamily="34" charset="-120"/>
              </a:rPr>
              <a:t>Ambiguous sounds (street music) more challenging</a:t>
            </a:r>
            <a:endParaRPr lang="en-US" sz="1600" dirty="0"/>
          </a:p>
        </p:txBody>
      </p:sp>
      <p:sp>
        <p:nvSpPr>
          <p:cNvPr id="8" name="Text 5"/>
          <p:cNvSpPr/>
          <p:nvPr/>
        </p:nvSpPr>
        <p:spPr>
          <a:xfrm>
            <a:off x="7977902" y="3793569"/>
            <a:ext cx="5866209"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4155"/>
                </a:solidFill>
                <a:latin typeface="Nobile" pitchFamily="34" charset="0"/>
                <a:ea typeface="Nobile" pitchFamily="34" charset="-122"/>
                <a:cs typeface="Nobile" pitchFamily="34" charset="-120"/>
              </a:rPr>
              <a:t>Performance correlates with spectrogram visual distinctiveness</a:t>
            </a:r>
            <a:endParaRPr lang="en-US" sz="1600" dirty="0"/>
          </a:p>
        </p:txBody>
      </p:sp>
      <p:sp>
        <p:nvSpPr>
          <p:cNvPr id="9" name="Text 6"/>
          <p:cNvSpPr/>
          <p:nvPr/>
        </p:nvSpPr>
        <p:spPr>
          <a:xfrm>
            <a:off x="7977902" y="4630698"/>
            <a:ext cx="5866209" cy="326708"/>
          </a:xfrm>
          <a:prstGeom prst="rect">
            <a:avLst/>
          </a:prstGeom>
          <a:noFill/>
          <a:ln/>
        </p:spPr>
        <p:txBody>
          <a:bodyPr wrap="none" lIns="0" tIns="0" rIns="0" bIns="0" rtlCol="0" anchor="t"/>
          <a:lstStyle/>
          <a:p>
            <a:pPr algn="l" indent="0" marL="0">
              <a:lnSpc>
                <a:spcPts val="2550"/>
              </a:lnSpc>
              <a:buNone/>
            </a:pPr>
            <a:r>
              <a:rPr lang="en-US" sz="1600" b="1" dirty="0">
                <a:solidFill>
                  <a:srgbClr val="404155"/>
                </a:solidFill>
                <a:latin typeface="Nobile" pitchFamily="34" charset="0"/>
                <a:ea typeface="Nobile" pitchFamily="34" charset="-122"/>
                <a:cs typeface="Nobile" pitchFamily="34" charset="-120"/>
              </a:rPr>
              <a:t>Per-class metrics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a:t>
            </a:r>
            <a:endParaRPr lang="en-US" sz="1600" dirty="0"/>
          </a:p>
        </p:txBody>
      </p:sp>
      <p:sp>
        <p:nvSpPr>
          <p:cNvPr id="10" name="Text 7"/>
          <p:cNvSpPr/>
          <p:nvPr/>
        </p:nvSpPr>
        <p:spPr>
          <a:xfrm>
            <a:off x="7977902" y="5141119"/>
            <a:ext cx="5866209"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Precision</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Accuracy of positive predictions</a:t>
            </a:r>
            <a:endParaRPr lang="en-US" sz="1600" dirty="0"/>
          </a:p>
        </p:txBody>
      </p:sp>
      <p:sp>
        <p:nvSpPr>
          <p:cNvPr id="11" name="Text 8"/>
          <p:cNvSpPr/>
          <p:nvPr/>
        </p:nvSpPr>
        <p:spPr>
          <a:xfrm>
            <a:off x="7977902" y="5539264"/>
            <a:ext cx="5866209"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Recall</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Ability to find all positive instances</a:t>
            </a:r>
            <a:endParaRPr lang="en-US" sz="1600" dirty="0"/>
          </a:p>
        </p:txBody>
      </p:sp>
      <p:sp>
        <p:nvSpPr>
          <p:cNvPr id="12" name="Text 9"/>
          <p:cNvSpPr/>
          <p:nvPr/>
        </p:nvSpPr>
        <p:spPr>
          <a:xfrm>
            <a:off x="7977902" y="5937409"/>
            <a:ext cx="5866209"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F1-score</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Harmonic mean of precision and recall</a:t>
            </a:r>
            <a:endParaRPr lang="en-US" sz="1600" dirty="0"/>
          </a:p>
        </p:txBody>
      </p:sp>
      <p:sp>
        <p:nvSpPr>
          <p:cNvPr id="13" name="Text 10"/>
          <p:cNvSpPr/>
          <p:nvPr/>
        </p:nvSpPr>
        <p:spPr>
          <a:xfrm>
            <a:off x="793790" y="7202210"/>
            <a:ext cx="13042821" cy="326708"/>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29533"/>
            <a:ext cx="5103614" cy="637937"/>
          </a:xfrm>
          <a:prstGeom prst="rect">
            <a:avLst/>
          </a:prstGeom>
          <a:noFill/>
          <a:ln/>
        </p:spPr>
        <p:txBody>
          <a:bodyPr wrap="none" lIns="0" tIns="0" rIns="0" bIns="0" rtlCol="0" anchor="t"/>
          <a:lstStyle/>
          <a:p>
            <a:pPr algn="l" indent="0" marL="0">
              <a:lnSpc>
                <a:spcPts val="5000"/>
              </a:lnSpc>
              <a:buNone/>
            </a:pPr>
            <a:r>
              <a:rPr lang="en-US" sz="4000" dirty="0">
                <a:solidFill>
                  <a:srgbClr val="1B1B27"/>
                </a:solidFill>
                <a:latin typeface="Alexandria" pitchFamily="34" charset="0"/>
                <a:ea typeface="Alexandria" pitchFamily="34" charset="-122"/>
                <a:cs typeface="Alexandria" pitchFamily="34" charset="-120"/>
              </a:rPr>
              <a:t>Key takeaways</a:t>
            </a:r>
            <a:endParaRPr lang="en-US" sz="4000" dirty="0"/>
          </a:p>
        </p:txBody>
      </p:sp>
      <p:sp>
        <p:nvSpPr>
          <p:cNvPr id="4" name="Text 1"/>
          <p:cNvSpPr/>
          <p:nvPr/>
        </p:nvSpPr>
        <p:spPr>
          <a:xfrm>
            <a:off x="793790" y="1973580"/>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Spectrogram conversion</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effectively bridges audio and visual domains</a:t>
            </a:r>
            <a:endParaRPr lang="en-US" sz="1600" dirty="0"/>
          </a:p>
        </p:txBody>
      </p:sp>
      <p:sp>
        <p:nvSpPr>
          <p:cNvPr id="5" name="Text 2"/>
          <p:cNvSpPr/>
          <p:nvPr/>
        </p:nvSpPr>
        <p:spPr>
          <a:xfrm>
            <a:off x="793790" y="2371725"/>
            <a:ext cx="7556421" cy="65341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Mel spectrograms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outperform raw waveforms and regular spectrograms aligning with human perception (mel scale) improves model performance</a:t>
            </a:r>
            <a:endParaRPr lang="en-US" sz="1600" dirty="0"/>
          </a:p>
        </p:txBody>
      </p:sp>
      <p:sp>
        <p:nvSpPr>
          <p:cNvPr id="6" name="Text 3"/>
          <p:cNvSpPr/>
          <p:nvPr/>
        </p:nvSpPr>
        <p:spPr>
          <a:xfrm>
            <a:off x="793790" y="3096578"/>
            <a:ext cx="7556421"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4155"/>
                </a:solidFill>
                <a:latin typeface="Nobile" pitchFamily="34" charset="0"/>
                <a:ea typeface="Nobile" pitchFamily="34" charset="-122"/>
                <a:cs typeface="Nobile" pitchFamily="34" charset="-120"/>
              </a:rPr>
              <a:t>Balance between information preservation and </a:t>
            </a:r>
            <a:pPr algn="l" indent="0" marL="0">
              <a:lnSpc>
                <a:spcPts val="2550"/>
              </a:lnSpc>
              <a:buNone/>
            </a:pPr>
            <a:r>
              <a:rPr lang="en-US" sz="1600" b="1" dirty="0">
                <a:solidFill>
                  <a:srgbClr val="404155"/>
                </a:solidFill>
                <a:latin typeface="Nobile" pitchFamily="34" charset="0"/>
                <a:ea typeface="Nobile" pitchFamily="34" charset="-122"/>
                <a:cs typeface="Nobile" pitchFamily="34" charset="-120"/>
              </a:rPr>
              <a:t>dimensionality reduction</a:t>
            </a:r>
            <a:endParaRPr lang="en-US" sz="1600" dirty="0"/>
          </a:p>
        </p:txBody>
      </p:sp>
      <p:sp>
        <p:nvSpPr>
          <p:cNvPr id="7" name="Text 4"/>
          <p:cNvSpPr/>
          <p:nvPr/>
        </p:nvSpPr>
        <p:spPr>
          <a:xfrm>
            <a:off x="793790" y="4056102"/>
            <a:ext cx="5103614" cy="637937"/>
          </a:xfrm>
          <a:prstGeom prst="rect">
            <a:avLst/>
          </a:prstGeom>
          <a:noFill/>
          <a:ln/>
        </p:spPr>
        <p:txBody>
          <a:bodyPr wrap="none" lIns="0" tIns="0" rIns="0" bIns="0" rtlCol="0" anchor="t"/>
          <a:lstStyle/>
          <a:p>
            <a:pPr algn="l" indent="0" marL="0">
              <a:lnSpc>
                <a:spcPts val="5000"/>
              </a:lnSpc>
              <a:buNone/>
            </a:pPr>
            <a:r>
              <a:rPr lang="en-US" sz="4000" dirty="0">
                <a:solidFill>
                  <a:srgbClr val="1B1B27"/>
                </a:solidFill>
                <a:latin typeface="Alexandria" pitchFamily="34" charset="0"/>
                <a:ea typeface="Alexandria" pitchFamily="34" charset="-122"/>
                <a:cs typeface="Alexandria" pitchFamily="34" charset="-120"/>
              </a:rPr>
              <a:t>Future Directions</a:t>
            </a:r>
            <a:endParaRPr lang="en-US" sz="4000" dirty="0"/>
          </a:p>
        </p:txBody>
      </p:sp>
      <p:sp>
        <p:nvSpPr>
          <p:cNvPr id="8" name="Shape 5"/>
          <p:cNvSpPr/>
          <p:nvPr/>
        </p:nvSpPr>
        <p:spPr>
          <a:xfrm>
            <a:off x="793790" y="5000149"/>
            <a:ext cx="7556421" cy="2199799"/>
          </a:xfrm>
          <a:prstGeom prst="roundRect">
            <a:avLst>
              <a:gd name="adj" fmla="val 3898"/>
            </a:avLst>
          </a:prstGeom>
          <a:solidFill>
            <a:srgbClr val="D2DDF9"/>
          </a:solidFill>
          <a:ln w="7620">
            <a:solidFill>
              <a:srgbClr val="B8C3DF"/>
            </a:solidFill>
            <a:prstDash val="solid"/>
          </a:ln>
        </p:spPr>
      </p:sp>
      <p:sp>
        <p:nvSpPr>
          <p:cNvPr id="9" name="Text 6"/>
          <p:cNvSpPr/>
          <p:nvPr/>
        </p:nvSpPr>
        <p:spPr>
          <a:xfrm>
            <a:off x="1005483" y="5211842"/>
            <a:ext cx="7133034" cy="65341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Multi-modal fusion</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Combine spectrograms with raw waveform features</a:t>
            </a:r>
            <a:endParaRPr lang="en-US" sz="1600" dirty="0"/>
          </a:p>
        </p:txBody>
      </p:sp>
      <p:sp>
        <p:nvSpPr>
          <p:cNvPr id="10" name="Text 7"/>
          <p:cNvSpPr/>
          <p:nvPr/>
        </p:nvSpPr>
        <p:spPr>
          <a:xfrm>
            <a:off x="1005483" y="5936694"/>
            <a:ext cx="7133034" cy="65341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Attention mechanisms</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Focus on time-frequency regions of interest</a:t>
            </a:r>
            <a:endParaRPr lang="en-US" sz="1600" dirty="0"/>
          </a:p>
        </p:txBody>
      </p:sp>
      <p:sp>
        <p:nvSpPr>
          <p:cNvPr id="11" name="Text 8"/>
          <p:cNvSpPr/>
          <p:nvPr/>
        </p:nvSpPr>
        <p:spPr>
          <a:xfrm>
            <a:off x="1005483" y="6661547"/>
            <a:ext cx="7133034"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Self-supervised learning</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Leverage unlabeled audio data</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3168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Introduction to Environmental Audio Classification</a:t>
            </a:r>
            <a:endParaRPr lang="en-US" sz="4450" dirty="0"/>
          </a:p>
        </p:txBody>
      </p:sp>
      <p:sp>
        <p:nvSpPr>
          <p:cNvPr id="4" name="Shape 1"/>
          <p:cNvSpPr/>
          <p:nvPr/>
        </p:nvSpPr>
        <p:spPr>
          <a:xfrm>
            <a:off x="6280190" y="3598188"/>
            <a:ext cx="3664863" cy="3499604"/>
          </a:xfrm>
          <a:prstGeom prst="roundRect">
            <a:avLst>
              <a:gd name="adj" fmla="val 2722"/>
            </a:avLst>
          </a:prstGeom>
          <a:solidFill>
            <a:srgbClr val="D2DDF9"/>
          </a:solidFill>
          <a:ln w="7620">
            <a:solidFill>
              <a:srgbClr val="B8C3DF"/>
            </a:solidFill>
            <a:prstDash val="solid"/>
          </a:ln>
        </p:spPr>
      </p:sp>
      <p:sp>
        <p:nvSpPr>
          <p:cNvPr id="5" name="Text 2"/>
          <p:cNvSpPr/>
          <p:nvPr/>
        </p:nvSpPr>
        <p:spPr>
          <a:xfrm>
            <a:off x="6514624" y="38326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Importance</a:t>
            </a:r>
            <a:endParaRPr lang="en-US" sz="2200" dirty="0"/>
          </a:p>
        </p:txBody>
      </p:sp>
      <p:sp>
        <p:nvSpPr>
          <p:cNvPr id="6" name="Text 3"/>
          <p:cNvSpPr/>
          <p:nvPr/>
        </p:nvSpPr>
        <p:spPr>
          <a:xfrm>
            <a:off x="6514624" y="4323040"/>
            <a:ext cx="3195995" cy="254031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Environmental audio classification benefits urban planning, noise pollution monitoring, and the development of smart cities by providing automated sound recognition.</a:t>
            </a:r>
            <a:endParaRPr lang="en-US" sz="1750" dirty="0"/>
          </a:p>
        </p:txBody>
      </p:sp>
      <p:sp>
        <p:nvSpPr>
          <p:cNvPr id="7" name="Shape 4"/>
          <p:cNvSpPr/>
          <p:nvPr/>
        </p:nvSpPr>
        <p:spPr>
          <a:xfrm>
            <a:off x="10171867" y="3598188"/>
            <a:ext cx="3664863" cy="3499604"/>
          </a:xfrm>
          <a:prstGeom prst="roundRect">
            <a:avLst>
              <a:gd name="adj" fmla="val 2722"/>
            </a:avLst>
          </a:prstGeom>
          <a:solidFill>
            <a:srgbClr val="D2DDF9"/>
          </a:solidFill>
          <a:ln w="7620">
            <a:solidFill>
              <a:srgbClr val="B8C3DF"/>
            </a:solidFill>
            <a:prstDash val="solid"/>
          </a:ln>
        </p:spPr>
      </p:sp>
      <p:sp>
        <p:nvSpPr>
          <p:cNvPr id="8" name="Text 5"/>
          <p:cNvSpPr/>
          <p:nvPr/>
        </p:nvSpPr>
        <p:spPr>
          <a:xfrm>
            <a:off x="10406301" y="38326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Challenges</a:t>
            </a:r>
            <a:endParaRPr lang="en-US" sz="2200" dirty="0"/>
          </a:p>
        </p:txBody>
      </p:sp>
      <p:sp>
        <p:nvSpPr>
          <p:cNvPr id="9" name="Text 6"/>
          <p:cNvSpPr/>
          <p:nvPr/>
        </p:nvSpPr>
        <p:spPr>
          <a:xfrm>
            <a:off x="10406301" y="4323040"/>
            <a:ext cx="3195995" cy="217741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It is difficult due to variability in soundscapes, overlapping sounds, and pervasive background noise that complicate accurate detection.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8021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Problem Approach</a:t>
            </a:r>
            <a:endParaRPr lang="en-US" sz="4450" dirty="0"/>
          </a:p>
        </p:txBody>
      </p:sp>
      <p:sp>
        <p:nvSpPr>
          <p:cNvPr id="3" name="Text 1"/>
          <p:cNvSpPr/>
          <p:nvPr/>
        </p:nvSpPr>
        <p:spPr>
          <a:xfrm>
            <a:off x="793790" y="384262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classification of environmental audio is approached by leveraging spectrogram representations as input features for convolutional neural networks (CNNs). This technique allows the model to capture both temporal and spectral information essential to differentiating diverse urban sound sources.</a:t>
            </a:r>
            <a:endParaRPr lang="en-US" sz="1750" dirty="0"/>
          </a:p>
        </p:txBody>
      </p:sp>
      <p:sp>
        <p:nvSpPr>
          <p:cNvPr id="4" name="Text 2"/>
          <p:cNvSpPr/>
          <p:nvPr/>
        </p:nvSpPr>
        <p:spPr>
          <a:xfrm>
            <a:off x="793790" y="518648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17414"/>
            <a:ext cx="8310205"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Understanding Audio as Data</a:t>
            </a:r>
            <a:endParaRPr lang="en-US" sz="4450" dirty="0"/>
          </a:p>
        </p:txBody>
      </p:sp>
      <p:sp>
        <p:nvSpPr>
          <p:cNvPr id="3" name="Text 1"/>
          <p:cNvSpPr/>
          <p:nvPr/>
        </p:nvSpPr>
        <p:spPr>
          <a:xfrm>
            <a:off x="793790" y="237982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Audio signals are continuous waves that represent variations in air pressure over time. To process these sounds using computers, they must be converted into a digital format through sampling and quantization, resulting in numerical data arrays called waveforms.</a:t>
            </a:r>
            <a:endParaRPr lang="en-US" sz="1750" dirty="0"/>
          </a:p>
        </p:txBody>
      </p:sp>
      <p:sp>
        <p:nvSpPr>
          <p:cNvPr id="4" name="Text 2"/>
          <p:cNvSpPr/>
          <p:nvPr/>
        </p:nvSpPr>
        <p:spPr>
          <a:xfrm>
            <a:off x="793790" y="372368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By treating audio as data, we leverage mathematical and computational tools to extract meaningful features that enable automatic recognition and classification of diverse sound events in urban environments.</a:t>
            </a:r>
            <a:endParaRPr lang="en-US" sz="1750" dirty="0"/>
          </a:p>
        </p:txBody>
      </p:sp>
      <p:sp>
        <p:nvSpPr>
          <p:cNvPr id="5" name="Text 3"/>
          <p:cNvSpPr/>
          <p:nvPr/>
        </p:nvSpPr>
        <p:spPr>
          <a:xfrm>
            <a:off x="793790" y="4704636"/>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404155"/>
                </a:solidFill>
                <a:latin typeface="Nobile" pitchFamily="34" charset="0"/>
                <a:ea typeface="Nobile" pitchFamily="34" charset="-122"/>
                <a:cs typeface="Nobile" pitchFamily="34" charset="-120"/>
              </a:rPr>
              <a:t>Key audio characteristics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6" name="Text 4"/>
          <p:cNvSpPr/>
          <p:nvPr/>
        </p:nvSpPr>
        <p:spPr>
          <a:xfrm>
            <a:off x="793790" y="532268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Amplitude</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Sound intensity/loudness</a:t>
            </a:r>
            <a:endParaRPr lang="en-US" sz="1750" dirty="0"/>
          </a:p>
        </p:txBody>
      </p:sp>
      <p:sp>
        <p:nvSpPr>
          <p:cNvPr id="7" name="Text 5"/>
          <p:cNvSpPr/>
          <p:nvPr/>
        </p:nvSpPr>
        <p:spPr>
          <a:xfrm>
            <a:off x="793790" y="576488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Frequency</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Pitch perception (measured in Hz)</a:t>
            </a:r>
            <a:endParaRPr lang="en-US" sz="1750" dirty="0"/>
          </a:p>
        </p:txBody>
      </p:sp>
      <p:sp>
        <p:nvSpPr>
          <p:cNvPr id="8" name="Text 6"/>
          <p:cNvSpPr/>
          <p:nvPr/>
        </p:nvSpPr>
        <p:spPr>
          <a:xfrm>
            <a:off x="793790" y="620708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Timbre</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Quality that distinguishes different sound sources</a:t>
            </a:r>
            <a:endParaRPr lang="en-US" sz="1750" dirty="0"/>
          </a:p>
        </p:txBody>
      </p:sp>
      <p:sp>
        <p:nvSpPr>
          <p:cNvPr id="9" name="Text 7"/>
          <p:cNvSpPr/>
          <p:nvPr/>
        </p:nvSpPr>
        <p:spPr>
          <a:xfrm>
            <a:off x="793790" y="664928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Duration</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Temporal aspects of sounds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39485"/>
            <a:ext cx="5210532" cy="531614"/>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Alexandria" pitchFamily="34" charset="0"/>
                <a:ea typeface="Alexandria" pitchFamily="34" charset="-122"/>
                <a:cs typeface="Alexandria" pitchFamily="34" charset="-120"/>
              </a:rPr>
              <a:t>Dataset : UrbanSound8K</a:t>
            </a:r>
            <a:endParaRPr lang="en-US" sz="3300" dirty="0"/>
          </a:p>
        </p:txBody>
      </p:sp>
      <p:sp>
        <p:nvSpPr>
          <p:cNvPr id="3" name="Text 1"/>
          <p:cNvSpPr/>
          <p:nvPr/>
        </p:nvSpPr>
        <p:spPr>
          <a:xfrm>
            <a:off x="793790" y="1426250"/>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Alexandria" pitchFamily="34" charset="0"/>
                <a:ea typeface="Alexandria" pitchFamily="34" charset="-122"/>
                <a:cs typeface="Alexandria" pitchFamily="34" charset="-120"/>
              </a:rPr>
              <a:t>Dataset Details</a:t>
            </a:r>
            <a:endParaRPr lang="en-US" sz="1650" dirty="0"/>
          </a:p>
        </p:txBody>
      </p:sp>
      <p:sp>
        <p:nvSpPr>
          <p:cNvPr id="4" name="Text 2"/>
          <p:cNvSpPr/>
          <p:nvPr/>
        </p:nvSpPr>
        <p:spPr>
          <a:xfrm>
            <a:off x="793790" y="1947148"/>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 UrbanSound8K dataset consists of 8,732 labeled audio excerpts covering 10 distinct urban sound categories, such as sirens, car horns, jackhammers, and children playing.</a:t>
            </a:r>
            <a:endParaRPr lang="en-US" sz="1300" dirty="0"/>
          </a:p>
        </p:txBody>
      </p:sp>
      <p:sp>
        <p:nvSpPr>
          <p:cNvPr id="5" name="Text 3"/>
          <p:cNvSpPr/>
          <p:nvPr/>
        </p:nvSpPr>
        <p:spPr>
          <a:xfrm>
            <a:off x="793790" y="2682835"/>
            <a:ext cx="13042821" cy="272177"/>
          </a:xfrm>
          <a:prstGeom prst="rect">
            <a:avLst/>
          </a:prstGeom>
          <a:noFill/>
          <a:ln/>
        </p:spPr>
        <p:txBody>
          <a:bodyPr wrap="non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 diverse range of audio categories in the dataset allows for robust training and evaluation of sound recognition systems.</a:t>
            </a:r>
            <a:endParaRPr lang="en-US" sz="1300" dirty="0"/>
          </a:p>
        </p:txBody>
      </p:sp>
      <p:sp>
        <p:nvSpPr>
          <p:cNvPr id="6" name="Text 4"/>
          <p:cNvSpPr/>
          <p:nvPr/>
        </p:nvSpPr>
        <p:spPr>
          <a:xfrm>
            <a:off x="793790" y="3316367"/>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1B1B27"/>
                </a:solidFill>
                <a:latin typeface="Alexandria" pitchFamily="34" charset="0"/>
                <a:ea typeface="Alexandria" pitchFamily="34" charset="-122"/>
                <a:cs typeface="Alexandria" pitchFamily="34" charset="-120"/>
              </a:rPr>
              <a:t>Classes</a:t>
            </a:r>
            <a:pPr algn="l" indent="0" marL="0">
              <a:lnSpc>
                <a:spcPts val="2050"/>
              </a:lnSpc>
              <a:buNone/>
            </a:pPr>
            <a:r>
              <a:rPr lang="en-US" sz="1650" dirty="0">
                <a:solidFill>
                  <a:srgbClr val="1B1B27"/>
                </a:solidFill>
                <a:latin typeface="Alexandria" pitchFamily="34" charset="0"/>
                <a:ea typeface="Alexandria" pitchFamily="34" charset="-122"/>
                <a:cs typeface="Alexandria" pitchFamily="34" charset="-120"/>
              </a:rPr>
              <a:t>:</a:t>
            </a:r>
            <a:endParaRPr lang="en-US" sz="1650" dirty="0"/>
          </a:p>
        </p:txBody>
      </p:sp>
      <p:sp>
        <p:nvSpPr>
          <p:cNvPr id="7" name="Text 5"/>
          <p:cNvSpPr/>
          <p:nvPr/>
        </p:nvSpPr>
        <p:spPr>
          <a:xfrm>
            <a:off x="793790" y="3752136"/>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1"/>
            </a:pPr>
            <a:r>
              <a:rPr lang="en-US" sz="1300" dirty="0">
                <a:solidFill>
                  <a:srgbClr val="404155"/>
                </a:solidFill>
                <a:latin typeface="Nobile" pitchFamily="34" charset="0"/>
                <a:ea typeface="Nobile" pitchFamily="34" charset="-122"/>
                <a:cs typeface="Nobile" pitchFamily="34" charset="-120"/>
              </a:rPr>
              <a:t>Air conditioner</a:t>
            </a:r>
            <a:endParaRPr lang="en-US" sz="1300" dirty="0"/>
          </a:p>
        </p:txBody>
      </p:sp>
      <p:sp>
        <p:nvSpPr>
          <p:cNvPr id="8" name="Text 6"/>
          <p:cNvSpPr/>
          <p:nvPr/>
        </p:nvSpPr>
        <p:spPr>
          <a:xfrm>
            <a:off x="793790" y="4083844"/>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300" dirty="0">
                <a:solidFill>
                  <a:srgbClr val="404155"/>
                </a:solidFill>
                <a:latin typeface="Nobile" pitchFamily="34" charset="0"/>
                <a:ea typeface="Nobile" pitchFamily="34" charset="-122"/>
                <a:cs typeface="Nobile" pitchFamily="34" charset="-120"/>
              </a:rPr>
              <a:t>Car horn</a:t>
            </a:r>
            <a:endParaRPr lang="en-US" sz="1300" dirty="0"/>
          </a:p>
        </p:txBody>
      </p:sp>
      <p:sp>
        <p:nvSpPr>
          <p:cNvPr id="9" name="Text 7"/>
          <p:cNvSpPr/>
          <p:nvPr/>
        </p:nvSpPr>
        <p:spPr>
          <a:xfrm>
            <a:off x="793790" y="4415552"/>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3"/>
            </a:pPr>
            <a:r>
              <a:rPr lang="en-US" sz="1300" dirty="0">
                <a:solidFill>
                  <a:srgbClr val="404155"/>
                </a:solidFill>
                <a:latin typeface="Nobile" pitchFamily="34" charset="0"/>
                <a:ea typeface="Nobile" pitchFamily="34" charset="-122"/>
                <a:cs typeface="Nobile" pitchFamily="34" charset="-120"/>
              </a:rPr>
              <a:t>Children playing</a:t>
            </a:r>
            <a:endParaRPr lang="en-US" sz="1300" dirty="0"/>
          </a:p>
        </p:txBody>
      </p:sp>
      <p:sp>
        <p:nvSpPr>
          <p:cNvPr id="10" name="Text 8"/>
          <p:cNvSpPr/>
          <p:nvPr/>
        </p:nvSpPr>
        <p:spPr>
          <a:xfrm>
            <a:off x="793790" y="4747260"/>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4"/>
            </a:pPr>
            <a:r>
              <a:rPr lang="en-US" sz="1300" dirty="0">
                <a:solidFill>
                  <a:srgbClr val="404155"/>
                </a:solidFill>
                <a:latin typeface="Nobile" pitchFamily="34" charset="0"/>
                <a:ea typeface="Nobile" pitchFamily="34" charset="-122"/>
                <a:cs typeface="Nobile" pitchFamily="34" charset="-120"/>
              </a:rPr>
              <a:t>Dog bark</a:t>
            </a:r>
            <a:endParaRPr lang="en-US" sz="1300" dirty="0"/>
          </a:p>
        </p:txBody>
      </p:sp>
      <p:sp>
        <p:nvSpPr>
          <p:cNvPr id="11" name="Text 9"/>
          <p:cNvSpPr/>
          <p:nvPr/>
        </p:nvSpPr>
        <p:spPr>
          <a:xfrm>
            <a:off x="793790" y="5078968"/>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5"/>
            </a:pPr>
            <a:r>
              <a:rPr lang="en-US" sz="1300" dirty="0">
                <a:solidFill>
                  <a:srgbClr val="404155"/>
                </a:solidFill>
                <a:latin typeface="Nobile" pitchFamily="34" charset="0"/>
                <a:ea typeface="Nobile" pitchFamily="34" charset="-122"/>
                <a:cs typeface="Nobile" pitchFamily="34" charset="-120"/>
              </a:rPr>
              <a:t>Drilling</a:t>
            </a:r>
            <a:endParaRPr lang="en-US" sz="1300" dirty="0"/>
          </a:p>
        </p:txBody>
      </p:sp>
      <p:sp>
        <p:nvSpPr>
          <p:cNvPr id="12" name="Text 10"/>
          <p:cNvSpPr/>
          <p:nvPr/>
        </p:nvSpPr>
        <p:spPr>
          <a:xfrm>
            <a:off x="793790" y="5410676"/>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6"/>
            </a:pPr>
            <a:r>
              <a:rPr lang="en-US" sz="1300" dirty="0">
                <a:solidFill>
                  <a:srgbClr val="404155"/>
                </a:solidFill>
                <a:latin typeface="Nobile" pitchFamily="34" charset="0"/>
                <a:ea typeface="Nobile" pitchFamily="34" charset="-122"/>
                <a:cs typeface="Nobile" pitchFamily="34" charset="-120"/>
              </a:rPr>
              <a:t>Engine idling</a:t>
            </a:r>
            <a:endParaRPr lang="en-US" sz="1300" dirty="0"/>
          </a:p>
        </p:txBody>
      </p:sp>
      <p:sp>
        <p:nvSpPr>
          <p:cNvPr id="13" name="Text 11"/>
          <p:cNvSpPr/>
          <p:nvPr/>
        </p:nvSpPr>
        <p:spPr>
          <a:xfrm>
            <a:off x="793790" y="5742384"/>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7"/>
            </a:pPr>
            <a:r>
              <a:rPr lang="en-US" sz="1300" dirty="0">
                <a:solidFill>
                  <a:srgbClr val="404155"/>
                </a:solidFill>
                <a:latin typeface="Nobile" pitchFamily="34" charset="0"/>
                <a:ea typeface="Nobile" pitchFamily="34" charset="-122"/>
                <a:cs typeface="Nobile" pitchFamily="34" charset="-120"/>
              </a:rPr>
              <a:t>Gun shot</a:t>
            </a:r>
            <a:endParaRPr lang="en-US" sz="1300" dirty="0"/>
          </a:p>
        </p:txBody>
      </p:sp>
      <p:sp>
        <p:nvSpPr>
          <p:cNvPr id="14" name="Text 12"/>
          <p:cNvSpPr/>
          <p:nvPr/>
        </p:nvSpPr>
        <p:spPr>
          <a:xfrm>
            <a:off x="793790" y="6074093"/>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8"/>
            </a:pPr>
            <a:r>
              <a:rPr lang="en-US" sz="1300" dirty="0">
                <a:solidFill>
                  <a:srgbClr val="404155"/>
                </a:solidFill>
                <a:latin typeface="Nobile" pitchFamily="34" charset="0"/>
                <a:ea typeface="Nobile" pitchFamily="34" charset="-122"/>
                <a:cs typeface="Nobile" pitchFamily="34" charset="-120"/>
              </a:rPr>
              <a:t>Jackhammer</a:t>
            </a:r>
            <a:endParaRPr lang="en-US" sz="1300" dirty="0"/>
          </a:p>
        </p:txBody>
      </p:sp>
      <p:sp>
        <p:nvSpPr>
          <p:cNvPr id="15" name="Text 13"/>
          <p:cNvSpPr/>
          <p:nvPr/>
        </p:nvSpPr>
        <p:spPr>
          <a:xfrm>
            <a:off x="793790" y="6405801"/>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9"/>
            </a:pPr>
            <a:r>
              <a:rPr lang="en-US" sz="1300" dirty="0">
                <a:solidFill>
                  <a:srgbClr val="404155"/>
                </a:solidFill>
                <a:latin typeface="Nobile" pitchFamily="34" charset="0"/>
                <a:ea typeface="Nobile" pitchFamily="34" charset="-122"/>
                <a:cs typeface="Nobile" pitchFamily="34" charset="-120"/>
              </a:rPr>
              <a:t>Siren</a:t>
            </a:r>
            <a:endParaRPr lang="en-US" sz="1300" dirty="0"/>
          </a:p>
        </p:txBody>
      </p:sp>
      <p:sp>
        <p:nvSpPr>
          <p:cNvPr id="16" name="Text 14"/>
          <p:cNvSpPr/>
          <p:nvPr/>
        </p:nvSpPr>
        <p:spPr>
          <a:xfrm>
            <a:off x="793790" y="6737509"/>
            <a:ext cx="6179225" cy="272177"/>
          </a:xfrm>
          <a:prstGeom prst="rect">
            <a:avLst/>
          </a:prstGeom>
          <a:noFill/>
          <a:ln/>
        </p:spPr>
        <p:txBody>
          <a:bodyPr wrap="none" lIns="0" tIns="0" rIns="0" bIns="0" rtlCol="0" anchor="t"/>
          <a:lstStyle/>
          <a:p>
            <a:pPr algn="l" marL="342900" indent="-342900">
              <a:lnSpc>
                <a:spcPts val="2100"/>
              </a:lnSpc>
              <a:buSzPct val="100000"/>
              <a:buFont typeface="+mj-lt"/>
              <a:buAutoNum type="arabicPeriod" startAt="10"/>
            </a:pPr>
            <a:r>
              <a:rPr lang="en-US" sz="1300" dirty="0">
                <a:solidFill>
                  <a:srgbClr val="404155"/>
                </a:solidFill>
                <a:latin typeface="Nobile" pitchFamily="34" charset="0"/>
                <a:ea typeface="Nobile" pitchFamily="34" charset="-122"/>
                <a:cs typeface="Nobile" pitchFamily="34" charset="-120"/>
              </a:rPr>
              <a:t>Street music</a:t>
            </a:r>
            <a:endParaRPr lang="en-US" sz="1300" dirty="0"/>
          </a:p>
        </p:txBody>
      </p:sp>
      <p:sp>
        <p:nvSpPr>
          <p:cNvPr id="17" name="Text 15"/>
          <p:cNvSpPr/>
          <p:nvPr/>
        </p:nvSpPr>
        <p:spPr>
          <a:xfrm>
            <a:off x="7395686" y="3299341"/>
            <a:ext cx="6448425" cy="272177"/>
          </a:xfrm>
          <a:prstGeom prst="rect">
            <a:avLst/>
          </a:prstGeom>
          <a:noFill/>
          <a:ln/>
        </p:spPr>
        <p:txBody>
          <a:bodyPr wrap="none" lIns="0" tIns="0" rIns="0" bIns="0" rtlCol="0" anchor="t"/>
          <a:lstStyle/>
          <a:p>
            <a:pPr algn="l" indent="0" marL="0">
              <a:lnSpc>
                <a:spcPts val="2100"/>
              </a:lnSpc>
              <a:buNone/>
            </a:pPr>
            <a:endParaRPr lang="en-US" sz="1300" dirty="0"/>
          </a:p>
        </p:txBody>
      </p:sp>
      <p:sp>
        <p:nvSpPr>
          <p:cNvPr id="18" name="Text 16"/>
          <p:cNvSpPr/>
          <p:nvPr/>
        </p:nvSpPr>
        <p:spPr>
          <a:xfrm>
            <a:off x="7395686" y="3724513"/>
            <a:ext cx="6448425" cy="272177"/>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19" name="Image 0" descr="preencoded.png">    </p:cNvPr>
          <p:cNvPicPr>
            <a:picLocks noChangeAspect="1"/>
          </p:cNvPicPr>
          <p:nvPr/>
        </p:nvPicPr>
        <p:blipFill>
          <a:blip r:embed="rId1"/>
          <a:stretch>
            <a:fillRect/>
          </a:stretch>
        </p:blipFill>
        <p:spPr>
          <a:xfrm>
            <a:off x="7624167" y="4188023"/>
            <a:ext cx="6219944" cy="1903095"/>
          </a:xfrm>
          <a:prstGeom prst="rect">
            <a:avLst/>
          </a:prstGeom>
        </p:spPr>
      </p:pic>
      <p:sp>
        <p:nvSpPr>
          <p:cNvPr id="20" name="Text 17"/>
          <p:cNvSpPr/>
          <p:nvPr/>
        </p:nvSpPr>
        <p:spPr>
          <a:xfrm>
            <a:off x="793790" y="7324368"/>
            <a:ext cx="2126456" cy="265747"/>
          </a:xfrm>
          <a:prstGeom prst="rect">
            <a:avLst/>
          </a:prstGeom>
          <a:noFill/>
          <a:ln/>
        </p:spPr>
        <p:txBody>
          <a:bodyPr wrap="none" lIns="0" tIns="0" rIns="0" bIns="0" rtlCol="0" anchor="t"/>
          <a:lstStyle/>
          <a:p>
            <a:pPr algn="l" indent="0" marL="0">
              <a:lnSpc>
                <a:spcPts val="2050"/>
              </a:lnSpc>
              <a:buNone/>
            </a:pP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075" y="624483"/>
            <a:ext cx="5321975" cy="495657"/>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Alexandria" pitchFamily="34" charset="0"/>
                <a:ea typeface="Alexandria" pitchFamily="34" charset="-122"/>
                <a:cs typeface="Alexandria" pitchFamily="34" charset="-120"/>
              </a:rPr>
              <a:t>Audio Waveform Examples</a:t>
            </a:r>
            <a:endParaRPr lang="en-US" sz="3100" dirty="0"/>
          </a:p>
        </p:txBody>
      </p:sp>
      <p:sp>
        <p:nvSpPr>
          <p:cNvPr id="3" name="Text 1"/>
          <p:cNvSpPr/>
          <p:nvPr/>
        </p:nvSpPr>
        <p:spPr>
          <a:xfrm>
            <a:off x="793075" y="1437323"/>
            <a:ext cx="13044249" cy="253722"/>
          </a:xfrm>
          <a:prstGeom prst="rect">
            <a:avLst/>
          </a:prstGeom>
          <a:noFill/>
          <a:ln/>
        </p:spPr>
        <p:txBody>
          <a:bodyPr wrap="none" lIns="0" tIns="0" rIns="0" bIns="0" rtlCol="0" anchor="t"/>
          <a:lstStyle/>
          <a:p>
            <a:pPr algn="l" indent="0" marL="0">
              <a:lnSpc>
                <a:spcPts val="1950"/>
              </a:lnSpc>
              <a:buNone/>
            </a:pPr>
            <a:endParaRPr lang="en-US" sz="1200" dirty="0"/>
          </a:p>
        </p:txBody>
      </p:sp>
      <p:pic>
        <p:nvPicPr>
          <p:cNvPr id="4" name="Image 0" descr="preencoded.png">    </p:cNvPr>
          <p:cNvPicPr>
            <a:picLocks noChangeAspect="1"/>
          </p:cNvPicPr>
          <p:nvPr/>
        </p:nvPicPr>
        <p:blipFill>
          <a:blip r:embed="rId1"/>
          <a:stretch>
            <a:fillRect/>
          </a:stretch>
        </p:blipFill>
        <p:spPr>
          <a:xfrm>
            <a:off x="793075" y="1869400"/>
            <a:ext cx="12805053" cy="4155162"/>
          </a:xfrm>
          <a:prstGeom prst="rect">
            <a:avLst/>
          </a:prstGeom>
        </p:spPr>
      </p:pic>
      <p:sp>
        <p:nvSpPr>
          <p:cNvPr id="5" name="Text 2"/>
          <p:cNvSpPr/>
          <p:nvPr/>
        </p:nvSpPr>
        <p:spPr>
          <a:xfrm>
            <a:off x="793075" y="6202918"/>
            <a:ext cx="13044249" cy="253722"/>
          </a:xfrm>
          <a:prstGeom prst="rect">
            <a:avLst/>
          </a:prstGeom>
          <a:noFill/>
          <a:ln/>
        </p:spPr>
        <p:txBody>
          <a:bodyPr wrap="none" lIns="0" tIns="0" rIns="0" bIns="0" rtlCol="0" anchor="t"/>
          <a:lstStyle/>
          <a:p>
            <a:pPr algn="l" indent="0" marL="0">
              <a:lnSpc>
                <a:spcPts val="1950"/>
              </a:lnSpc>
              <a:buNone/>
            </a:pPr>
            <a:endParaRPr lang="en-US" sz="1200" dirty="0"/>
          </a:p>
        </p:txBody>
      </p:sp>
      <p:sp>
        <p:nvSpPr>
          <p:cNvPr id="6" name="Text 3"/>
          <p:cNvSpPr/>
          <p:nvPr/>
        </p:nvSpPr>
        <p:spPr>
          <a:xfrm>
            <a:off x="793075" y="6634996"/>
            <a:ext cx="13044249" cy="537924"/>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Audio samples are visualized using </a:t>
            </a:r>
            <a:pPr algn="l" indent="0" marL="0">
              <a:lnSpc>
                <a:spcPts val="1950"/>
              </a:lnSpc>
              <a:buNone/>
            </a:pPr>
            <a:r>
              <a:rPr lang="en-US" sz="1200" b="1" dirty="0">
                <a:solidFill>
                  <a:srgbClr val="404155"/>
                </a:solidFill>
                <a:latin typeface="Nobile" pitchFamily="34" charset="0"/>
                <a:ea typeface="Nobile" pitchFamily="34" charset="-122"/>
                <a:cs typeface="Nobile" pitchFamily="34" charset="-120"/>
              </a:rPr>
              <a:t>Waveform plots</a:t>
            </a:r>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 (</a:t>
            </a:r>
            <a:pPr algn="l" indent="0" marL="0">
              <a:lnSpc>
                <a:spcPts val="1950"/>
              </a:lnSpc>
              <a:buNone/>
            </a:pPr>
            <a:r>
              <a:rPr lang="en-US" sz="1200" dirty="0">
                <a:solidFill>
                  <a:srgbClr val="404155"/>
                </a:solidFill>
                <a:highlight>
                  <a:srgbClr val="D2DDF9"/>
                </a:highlight>
                <a:latin typeface="Consolas" pitchFamily="34" charset="0"/>
                <a:ea typeface="Consolas" pitchFamily="34" charset="-122"/>
                <a:cs typeface="Consolas" pitchFamily="34" charset="-120"/>
              </a:rPr>
              <a:t>librosa.display.waveshow</a:t>
            </a:r>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 to represent time-domain signal variation. Class distribution is visualized via a bar chart (</a:t>
            </a:r>
            <a:pPr algn="l" indent="0" marL="0">
              <a:lnSpc>
                <a:spcPts val="1950"/>
              </a:lnSpc>
              <a:buNone/>
            </a:pPr>
            <a:r>
              <a:rPr lang="en-US" sz="1200" dirty="0">
                <a:solidFill>
                  <a:srgbClr val="404155"/>
                </a:solidFill>
                <a:highlight>
                  <a:srgbClr val="D2DDF9"/>
                </a:highlight>
                <a:latin typeface="Consolas" pitchFamily="34" charset="0"/>
                <a:ea typeface="Consolas" pitchFamily="34" charset="-122"/>
                <a:cs typeface="Consolas" pitchFamily="34" charset="-120"/>
              </a:rPr>
              <a:t>value_counts().plot()</a:t>
            </a:r>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 to understand data imbalance across categories.</a:t>
            </a:r>
            <a:endParaRPr lang="en-US" sz="1200" dirty="0"/>
          </a:p>
        </p:txBody>
      </p:sp>
      <p:sp>
        <p:nvSpPr>
          <p:cNvPr id="7" name="Text 4"/>
          <p:cNvSpPr/>
          <p:nvPr/>
        </p:nvSpPr>
        <p:spPr>
          <a:xfrm>
            <a:off x="793075" y="7351276"/>
            <a:ext cx="13044249" cy="253722"/>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989183"/>
            <a:ext cx="608599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From Sound to Vision</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To better analyze environmental sounds, audio signals are transformed into visual representations called spectrograms. Spectrograms display frequency content over time, making it easier for machine learning models to identify distinct sound patterns.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9748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Feature Extraction: Spectrogram Representations</a:t>
            </a:r>
            <a:endParaRPr lang="en-US" sz="4450" dirty="0"/>
          </a:p>
        </p:txBody>
      </p:sp>
      <p:sp>
        <p:nvSpPr>
          <p:cNvPr id="4" name="Shape 1"/>
          <p:cNvSpPr/>
          <p:nvPr/>
        </p:nvSpPr>
        <p:spPr>
          <a:xfrm>
            <a:off x="793790" y="5455206"/>
            <a:ext cx="510302" cy="510302"/>
          </a:xfrm>
          <a:prstGeom prst="roundRect">
            <a:avLst>
              <a:gd name="adj" fmla="val 18669"/>
            </a:avLst>
          </a:prstGeom>
          <a:solidFill>
            <a:srgbClr val="D2DDF9"/>
          </a:solidFill>
          <a:ln w="7620">
            <a:solidFill>
              <a:srgbClr val="B8C3DF"/>
            </a:solidFill>
            <a:prstDash val="solid"/>
          </a:ln>
        </p:spPr>
      </p:sp>
      <p:sp>
        <p:nvSpPr>
          <p:cNvPr id="5" name="Text 2"/>
          <p:cNvSpPr/>
          <p:nvPr/>
        </p:nvSpPr>
        <p:spPr>
          <a:xfrm>
            <a:off x="1530906" y="5533072"/>
            <a:ext cx="333815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Spectrogram Explained</a:t>
            </a:r>
            <a:endParaRPr lang="en-US" sz="2200" dirty="0"/>
          </a:p>
        </p:txBody>
      </p:sp>
      <p:sp>
        <p:nvSpPr>
          <p:cNvPr id="6" name="Text 3"/>
          <p:cNvSpPr/>
          <p:nvPr/>
        </p:nvSpPr>
        <p:spPr>
          <a:xfrm>
            <a:off x="1530906" y="6023491"/>
            <a:ext cx="1230570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 visual representation showing how audio signal frequencies vary over time, crucial for understanding sound patterns.</a:t>
            </a:r>
            <a:endParaRPr lang="en-US" sz="1750" dirty="0"/>
          </a:p>
        </p:txBody>
      </p:sp>
      <p:sp>
        <p:nvSpPr>
          <p:cNvPr id="7" name="Text 4"/>
          <p:cNvSpPr/>
          <p:nvPr/>
        </p:nvSpPr>
        <p:spPr>
          <a:xfrm>
            <a:off x="793790" y="7004447"/>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61680"/>
            <a:ext cx="6416516"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Types of Spectrograms</a:t>
            </a:r>
            <a:endParaRPr lang="en-US" sz="4450" dirty="0"/>
          </a:p>
        </p:txBody>
      </p:sp>
      <p:sp>
        <p:nvSpPr>
          <p:cNvPr id="3" name="Text 1"/>
          <p:cNvSpPr/>
          <p:nvPr/>
        </p:nvSpPr>
        <p:spPr>
          <a:xfrm>
            <a:off x="793790" y="2314694"/>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Two main types of spectrograms are commonly used in audio analysis:</a:t>
            </a:r>
            <a:endParaRPr lang="en-US" sz="1750" dirty="0"/>
          </a:p>
        </p:txBody>
      </p:sp>
      <p:sp>
        <p:nvSpPr>
          <p:cNvPr id="4" name="Text 2"/>
          <p:cNvSpPr/>
          <p:nvPr/>
        </p:nvSpPr>
        <p:spPr>
          <a:xfrm>
            <a:off x="793790" y="3244572"/>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Standard Spectrogram:</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Displays the intensity of frequencies over time using a linear frequency scale, allowing detailed observation of frequency components.</a:t>
            </a:r>
            <a:endParaRPr lang="en-US" sz="1750" dirty="0"/>
          </a:p>
        </p:txBody>
      </p:sp>
      <p:sp>
        <p:nvSpPr>
          <p:cNvPr id="5" name="Text 3"/>
          <p:cNvSpPr/>
          <p:nvPr/>
        </p:nvSpPr>
        <p:spPr>
          <a:xfrm>
            <a:off x="793790" y="4775478"/>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Mel Spectrogram:</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Uses a mel scale that approximates human auditory perception, emphasizing frequencies that are more relevant to how we hear sounds.</a:t>
            </a:r>
            <a:endParaRPr lang="en-US" sz="1750" dirty="0"/>
          </a:p>
        </p:txBody>
      </p:sp>
      <p:sp>
        <p:nvSpPr>
          <p:cNvPr id="6" name="Text 4"/>
          <p:cNvSpPr/>
          <p:nvPr/>
        </p:nvSpPr>
        <p:spPr>
          <a:xfrm>
            <a:off x="7599521" y="2314694"/>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5"/>
          <p:cNvSpPr/>
          <p:nvPr/>
        </p:nvSpPr>
        <p:spPr>
          <a:xfrm>
            <a:off x="7599521" y="2881670"/>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8" name="Text 6"/>
          <p:cNvSpPr/>
          <p:nvPr/>
        </p:nvSpPr>
        <p:spPr>
          <a:xfrm>
            <a:off x="7599521" y="3448645"/>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9" name="Image 0" descr="preencoded.png">    </p:cNvPr>
          <p:cNvPicPr>
            <a:picLocks noChangeAspect="1"/>
          </p:cNvPicPr>
          <p:nvPr/>
        </p:nvPicPr>
        <p:blipFill>
          <a:blip r:embed="rId1"/>
          <a:stretch>
            <a:fillRect/>
          </a:stretch>
        </p:blipFill>
        <p:spPr>
          <a:xfrm>
            <a:off x="7607141" y="4230767"/>
            <a:ext cx="6229469" cy="27218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2025-05-06T23:40:03Z</dcterms:created>
  <dcterms:modified xsi:type="dcterms:W3CDTF">2025-05-06T23:40:03Z</dcterms:modified>
</cp:coreProperties>
</file>